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2" r:id="rId2"/>
    <p:sldMasterId id="2147483654" r:id="rId3"/>
  </p:sldMasterIdLst>
  <p:notesMasterIdLst>
    <p:notesMasterId r:id="rId39"/>
  </p:notesMasterIdLst>
  <p:sldIdLst>
    <p:sldId id="338" r:id="rId4"/>
    <p:sldId id="266" r:id="rId5"/>
    <p:sldId id="267" r:id="rId6"/>
    <p:sldId id="269" r:id="rId7"/>
    <p:sldId id="270" r:id="rId8"/>
    <p:sldId id="350" r:id="rId9"/>
    <p:sldId id="299" r:id="rId10"/>
    <p:sldId id="272" r:id="rId11"/>
    <p:sldId id="323" r:id="rId12"/>
    <p:sldId id="274" r:id="rId13"/>
    <p:sldId id="300" r:id="rId14"/>
    <p:sldId id="301" r:id="rId15"/>
    <p:sldId id="302" r:id="rId16"/>
    <p:sldId id="303" r:id="rId17"/>
    <p:sldId id="280" r:id="rId18"/>
    <p:sldId id="304" r:id="rId19"/>
    <p:sldId id="282" r:id="rId20"/>
    <p:sldId id="283" r:id="rId21"/>
    <p:sldId id="330" r:id="rId22"/>
    <p:sldId id="322" r:id="rId23"/>
    <p:sldId id="286" r:id="rId24"/>
    <p:sldId id="305" r:id="rId25"/>
    <p:sldId id="295" r:id="rId26"/>
    <p:sldId id="294" r:id="rId27"/>
    <p:sldId id="339" r:id="rId28"/>
    <p:sldId id="312" r:id="rId29"/>
    <p:sldId id="341" r:id="rId30"/>
    <p:sldId id="342" r:id="rId31"/>
    <p:sldId id="343" r:id="rId32"/>
    <p:sldId id="344" r:id="rId33"/>
    <p:sldId id="345" r:id="rId34"/>
    <p:sldId id="346" r:id="rId35"/>
    <p:sldId id="347" r:id="rId36"/>
    <p:sldId id="348" r:id="rId37"/>
    <p:sldId id="349"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0"/>
    <p:restoredTop sz="97495" autoAdjust="0"/>
  </p:normalViewPr>
  <p:slideViewPr>
    <p:cSldViewPr snapToGrid="0" snapToObjects="1">
      <p:cViewPr varScale="1">
        <p:scale>
          <a:sx n="68" d="100"/>
          <a:sy n="68" d="100"/>
        </p:scale>
        <p:origin x="1224" y="66"/>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07A69D7-48A2-4941-88FA-281BA141E47A}" type="doc">
      <dgm:prSet loTypeId="urn:microsoft.com/office/officeart/2005/8/layout/vList6" loCatId="list" qsTypeId="urn:microsoft.com/office/officeart/2005/8/quickstyle/simple4" qsCatId="simple" csTypeId="urn:microsoft.com/office/officeart/2005/8/colors/accent1_4" csCatId="accent1" phldr="1"/>
      <dgm:spPr/>
      <dgm:t>
        <a:bodyPr/>
        <a:lstStyle/>
        <a:p>
          <a:endParaRPr lang="en-US"/>
        </a:p>
      </dgm:t>
    </dgm:pt>
    <dgm:pt modelId="{21715C62-6CAC-4AF0-A592-82E7F582B914}">
      <dgm:prSet phldrT="[Text]"/>
      <dgm:spPr/>
      <dgm:t>
        <a:bodyPr/>
        <a:lstStyle/>
        <a:p>
          <a:r>
            <a:rPr lang="en-US" dirty="0" smtClean="0">
              <a:solidFill>
                <a:schemeClr val="tx1"/>
              </a:solidFill>
            </a:rPr>
            <a:t>2015</a:t>
          </a:r>
          <a:endParaRPr lang="en-US" dirty="0">
            <a:solidFill>
              <a:schemeClr val="tx1"/>
            </a:solidFill>
          </a:endParaRPr>
        </a:p>
      </dgm:t>
    </dgm:pt>
    <dgm:pt modelId="{50A8FAE8-CC22-4CDC-87BC-C7B7204E49D8}" type="parTrans" cxnId="{C1D33C6F-3312-45AB-A3E2-61B017A175AC}">
      <dgm:prSet/>
      <dgm:spPr/>
      <dgm:t>
        <a:bodyPr/>
        <a:lstStyle/>
        <a:p>
          <a:endParaRPr lang="en-US"/>
        </a:p>
      </dgm:t>
    </dgm:pt>
    <dgm:pt modelId="{D79A788A-46B3-4C0F-9B89-B03931ABC8B3}" type="sibTrans" cxnId="{C1D33C6F-3312-45AB-A3E2-61B017A175AC}">
      <dgm:prSet/>
      <dgm:spPr/>
      <dgm:t>
        <a:bodyPr/>
        <a:lstStyle/>
        <a:p>
          <a:endParaRPr lang="en-US"/>
        </a:p>
      </dgm:t>
    </dgm:pt>
    <dgm:pt modelId="{24040AB0-174B-4DC8-9E28-0CCE9BD7B89C}">
      <dgm:prSet phldrT="[Text]"/>
      <dgm:spPr/>
      <dgm:t>
        <a:bodyPr/>
        <a:lstStyle/>
        <a:p>
          <a:r>
            <a:rPr lang="en-US" b="1" dirty="0" smtClean="0"/>
            <a:t>Finalize CMC work for subconjunctival administration</a:t>
          </a:r>
          <a:endParaRPr lang="en-US" dirty="0"/>
        </a:p>
      </dgm:t>
    </dgm:pt>
    <dgm:pt modelId="{7825BF57-22F0-473A-BC81-EC4A8402F5B8}" type="parTrans" cxnId="{1D776AAA-A9F2-4574-98F9-CEC60126C666}">
      <dgm:prSet/>
      <dgm:spPr/>
      <dgm:t>
        <a:bodyPr/>
        <a:lstStyle/>
        <a:p>
          <a:endParaRPr lang="en-US"/>
        </a:p>
      </dgm:t>
    </dgm:pt>
    <dgm:pt modelId="{4FDE6D83-FA4A-439B-BA09-9861B161EB8D}" type="sibTrans" cxnId="{1D776AAA-A9F2-4574-98F9-CEC60126C666}">
      <dgm:prSet/>
      <dgm:spPr/>
      <dgm:t>
        <a:bodyPr/>
        <a:lstStyle/>
        <a:p>
          <a:endParaRPr lang="en-US"/>
        </a:p>
      </dgm:t>
    </dgm:pt>
    <dgm:pt modelId="{1BF26FEC-1D33-4E25-BD08-8D108BEEAA8E}">
      <dgm:prSet phldrT="[Text]"/>
      <dgm:spPr/>
      <dgm:t>
        <a:bodyPr/>
        <a:lstStyle/>
        <a:p>
          <a:r>
            <a:rPr lang="en-US" dirty="0" smtClean="0">
              <a:solidFill>
                <a:schemeClr val="tx1"/>
              </a:solidFill>
            </a:rPr>
            <a:t>2016</a:t>
          </a:r>
          <a:endParaRPr lang="en-US" dirty="0">
            <a:solidFill>
              <a:schemeClr val="tx1"/>
            </a:solidFill>
          </a:endParaRPr>
        </a:p>
      </dgm:t>
    </dgm:pt>
    <dgm:pt modelId="{4567B077-59D8-4DB1-A562-97BC74F9FC15}" type="parTrans" cxnId="{B7626A10-8557-4AD4-AA2A-B1AB71EB56EB}">
      <dgm:prSet/>
      <dgm:spPr/>
      <dgm:t>
        <a:bodyPr/>
        <a:lstStyle/>
        <a:p>
          <a:endParaRPr lang="en-US"/>
        </a:p>
      </dgm:t>
    </dgm:pt>
    <dgm:pt modelId="{226B9D9B-89BA-4469-90CD-AF00304CCB90}" type="sibTrans" cxnId="{B7626A10-8557-4AD4-AA2A-B1AB71EB56EB}">
      <dgm:prSet/>
      <dgm:spPr/>
      <dgm:t>
        <a:bodyPr/>
        <a:lstStyle/>
        <a:p>
          <a:endParaRPr lang="en-US"/>
        </a:p>
      </dgm:t>
    </dgm:pt>
    <dgm:pt modelId="{8FE1C9BA-9CEA-45B2-A5E6-5C645FA8EF16}">
      <dgm:prSet phldrT="[Text]"/>
      <dgm:spPr/>
      <dgm:t>
        <a:bodyPr/>
        <a:lstStyle/>
        <a:p>
          <a:endParaRPr lang="en-US" dirty="0"/>
        </a:p>
      </dgm:t>
    </dgm:pt>
    <dgm:pt modelId="{147E6E26-D456-4038-AB5C-FEEDC0781D15}" type="parTrans" cxnId="{CAF3465C-EB0D-43FF-B9D0-8BBD8A75914F}">
      <dgm:prSet/>
      <dgm:spPr/>
      <dgm:t>
        <a:bodyPr/>
        <a:lstStyle/>
        <a:p>
          <a:endParaRPr lang="en-US"/>
        </a:p>
      </dgm:t>
    </dgm:pt>
    <dgm:pt modelId="{F7144F37-E236-46D2-BAF1-7C474B2D4C8F}" type="sibTrans" cxnId="{CAF3465C-EB0D-43FF-B9D0-8BBD8A75914F}">
      <dgm:prSet/>
      <dgm:spPr/>
      <dgm:t>
        <a:bodyPr/>
        <a:lstStyle/>
        <a:p>
          <a:endParaRPr lang="en-US"/>
        </a:p>
      </dgm:t>
    </dgm:pt>
    <dgm:pt modelId="{F0D515F4-DC4E-4E0B-B0EC-D66B8687335E}">
      <dgm:prSet phldrT="[Text]"/>
      <dgm:spPr/>
      <dgm:t>
        <a:bodyPr/>
        <a:lstStyle/>
        <a:p>
          <a:endParaRPr lang="en-US" dirty="0"/>
        </a:p>
      </dgm:t>
    </dgm:pt>
    <dgm:pt modelId="{AEC91D44-3BD5-40CD-82D1-9D94F4E5E0B0}" type="parTrans" cxnId="{433758B0-0DAD-457A-858D-661AEA99AB2F}">
      <dgm:prSet/>
      <dgm:spPr/>
      <dgm:t>
        <a:bodyPr/>
        <a:lstStyle/>
        <a:p>
          <a:endParaRPr lang="en-US"/>
        </a:p>
      </dgm:t>
    </dgm:pt>
    <dgm:pt modelId="{9AC418BA-682D-4671-AEE4-6656E69F447F}" type="sibTrans" cxnId="{433758B0-0DAD-457A-858D-661AEA99AB2F}">
      <dgm:prSet/>
      <dgm:spPr/>
      <dgm:t>
        <a:bodyPr/>
        <a:lstStyle/>
        <a:p>
          <a:endParaRPr lang="en-US"/>
        </a:p>
      </dgm:t>
    </dgm:pt>
    <dgm:pt modelId="{D98C6353-EFC5-48E7-B05E-58099D24D149}">
      <dgm:prSet phldrT="[Text]"/>
      <dgm:spPr/>
      <dgm:t>
        <a:bodyPr/>
        <a:lstStyle/>
        <a:p>
          <a:r>
            <a:rPr lang="en-US" b="1" dirty="0" smtClean="0"/>
            <a:t>Complete pre-clinical studies necessary to allow </a:t>
          </a:r>
          <a:r>
            <a:rPr lang="en-US" b="1" dirty="0" smtClean="0">
              <a:solidFill>
                <a:schemeClr val="tx1"/>
              </a:solidFill>
            </a:rPr>
            <a:t>for next clinical </a:t>
          </a:r>
          <a:r>
            <a:rPr lang="en-US" b="1" dirty="0" smtClean="0"/>
            <a:t>studies to be initiated in 2016 </a:t>
          </a:r>
        </a:p>
      </dgm:t>
    </dgm:pt>
    <dgm:pt modelId="{CFD99028-8870-42B6-B872-B7108C88E829}" type="parTrans" cxnId="{79181D57-5223-42AB-88AD-C8E20185AF4D}">
      <dgm:prSet/>
      <dgm:spPr/>
      <dgm:t>
        <a:bodyPr/>
        <a:lstStyle/>
        <a:p>
          <a:endParaRPr lang="en-US"/>
        </a:p>
      </dgm:t>
    </dgm:pt>
    <dgm:pt modelId="{0A7C07DC-A022-44D4-A825-AB1D1E624DAD}" type="sibTrans" cxnId="{79181D57-5223-42AB-88AD-C8E20185AF4D}">
      <dgm:prSet/>
      <dgm:spPr/>
      <dgm:t>
        <a:bodyPr/>
        <a:lstStyle/>
        <a:p>
          <a:endParaRPr lang="en-US"/>
        </a:p>
      </dgm:t>
    </dgm:pt>
    <dgm:pt modelId="{1EBD5FBC-3BEF-4F4C-B979-C029C8D2C68E}">
      <dgm:prSet/>
      <dgm:spPr/>
      <dgm:t>
        <a:bodyPr/>
        <a:lstStyle/>
        <a:p>
          <a:r>
            <a:rPr lang="en-US" b="1" dirty="0" smtClean="0"/>
            <a:t>Phase I/II clinical trial in AMD</a:t>
          </a:r>
          <a:endParaRPr lang="en-US" b="1" dirty="0"/>
        </a:p>
      </dgm:t>
    </dgm:pt>
    <dgm:pt modelId="{AF4E0AE6-2A85-485F-A2F0-E904D1009533}" type="parTrans" cxnId="{86C40CFC-4DBD-4E5F-9920-0318E03AC7F3}">
      <dgm:prSet/>
      <dgm:spPr/>
      <dgm:t>
        <a:bodyPr/>
        <a:lstStyle/>
        <a:p>
          <a:endParaRPr lang="en-US"/>
        </a:p>
      </dgm:t>
    </dgm:pt>
    <dgm:pt modelId="{3FC9608C-169B-4AD9-B9B6-BA79E278EEF5}" type="sibTrans" cxnId="{86C40CFC-4DBD-4E5F-9920-0318E03AC7F3}">
      <dgm:prSet/>
      <dgm:spPr/>
      <dgm:t>
        <a:bodyPr/>
        <a:lstStyle/>
        <a:p>
          <a:endParaRPr lang="en-US"/>
        </a:p>
      </dgm:t>
    </dgm:pt>
    <dgm:pt modelId="{43219FD1-9EA2-4EFD-8569-EB6D3D8B74A7}">
      <dgm:prSet/>
      <dgm:spPr/>
      <dgm:t>
        <a:bodyPr/>
        <a:lstStyle/>
        <a:p>
          <a:r>
            <a:rPr lang="en-US" b="1" dirty="0" smtClean="0"/>
            <a:t>Determine MTD for subconjunctival administration</a:t>
          </a:r>
          <a:endParaRPr lang="en-US" b="1" dirty="0"/>
        </a:p>
      </dgm:t>
    </dgm:pt>
    <dgm:pt modelId="{870FDFBC-8E97-4A57-A6E5-1045EEC65D06}" type="parTrans" cxnId="{3137B1AD-437E-4DE8-8010-50D538CFD45F}">
      <dgm:prSet/>
      <dgm:spPr/>
      <dgm:t>
        <a:bodyPr/>
        <a:lstStyle/>
        <a:p>
          <a:endParaRPr lang="en-US"/>
        </a:p>
      </dgm:t>
    </dgm:pt>
    <dgm:pt modelId="{70AB405D-A888-4427-8367-94FF6680113D}" type="sibTrans" cxnId="{3137B1AD-437E-4DE8-8010-50D538CFD45F}">
      <dgm:prSet/>
      <dgm:spPr/>
      <dgm:t>
        <a:bodyPr/>
        <a:lstStyle/>
        <a:p>
          <a:endParaRPr lang="en-US"/>
        </a:p>
      </dgm:t>
    </dgm:pt>
    <dgm:pt modelId="{731F2BA3-7AAD-42E7-8AEB-4EEFF0F5357E}">
      <dgm:prSet/>
      <dgm:spPr/>
      <dgm:t>
        <a:bodyPr/>
        <a:lstStyle/>
        <a:p>
          <a:r>
            <a:rPr lang="en-US" b="1" dirty="0" smtClean="0"/>
            <a:t>Safety and tolerability, as well as clinical efficacy </a:t>
          </a:r>
          <a:endParaRPr lang="en-US" b="1" dirty="0"/>
        </a:p>
      </dgm:t>
    </dgm:pt>
    <dgm:pt modelId="{6E437BE5-8CD2-488E-A187-26C0340E73D2}" type="parTrans" cxnId="{2C239858-7EA3-43DB-B69D-846B0DE53D74}">
      <dgm:prSet/>
      <dgm:spPr/>
      <dgm:t>
        <a:bodyPr/>
        <a:lstStyle/>
        <a:p>
          <a:endParaRPr lang="en-US"/>
        </a:p>
      </dgm:t>
    </dgm:pt>
    <dgm:pt modelId="{A7EDA868-9579-446C-9F30-BACE59AD5649}" type="sibTrans" cxnId="{2C239858-7EA3-43DB-B69D-846B0DE53D74}">
      <dgm:prSet/>
      <dgm:spPr/>
      <dgm:t>
        <a:bodyPr/>
        <a:lstStyle/>
        <a:p>
          <a:endParaRPr lang="en-US"/>
        </a:p>
      </dgm:t>
    </dgm:pt>
    <dgm:pt modelId="{FC5BA36F-6E9E-4D5E-B01C-DF571D84E8ED}" type="pres">
      <dgm:prSet presAssocID="{507A69D7-48A2-4941-88FA-281BA141E47A}" presName="Name0" presStyleCnt="0">
        <dgm:presLayoutVars>
          <dgm:dir/>
          <dgm:animLvl val="lvl"/>
          <dgm:resizeHandles/>
        </dgm:presLayoutVars>
      </dgm:prSet>
      <dgm:spPr/>
      <dgm:t>
        <a:bodyPr/>
        <a:lstStyle/>
        <a:p>
          <a:endParaRPr lang="en-US"/>
        </a:p>
      </dgm:t>
    </dgm:pt>
    <dgm:pt modelId="{46B6E6A5-0A67-4655-AF03-CE0AC31E1E15}" type="pres">
      <dgm:prSet presAssocID="{21715C62-6CAC-4AF0-A592-82E7F582B914}" presName="linNode" presStyleCnt="0"/>
      <dgm:spPr/>
    </dgm:pt>
    <dgm:pt modelId="{025FB5CF-EB80-4D8E-AC4C-789FBBE30C15}" type="pres">
      <dgm:prSet presAssocID="{21715C62-6CAC-4AF0-A592-82E7F582B914}" presName="parentShp" presStyleLbl="node1" presStyleIdx="0" presStyleCnt="2">
        <dgm:presLayoutVars>
          <dgm:bulletEnabled val="1"/>
        </dgm:presLayoutVars>
      </dgm:prSet>
      <dgm:spPr/>
      <dgm:t>
        <a:bodyPr/>
        <a:lstStyle/>
        <a:p>
          <a:endParaRPr lang="en-US"/>
        </a:p>
      </dgm:t>
    </dgm:pt>
    <dgm:pt modelId="{3441CBF3-A73A-4499-8770-AF28D8AE715C}" type="pres">
      <dgm:prSet presAssocID="{21715C62-6CAC-4AF0-A592-82E7F582B914}" presName="childShp" presStyleLbl="bgAccFollowNode1" presStyleIdx="0" presStyleCnt="2">
        <dgm:presLayoutVars>
          <dgm:bulletEnabled val="1"/>
        </dgm:presLayoutVars>
      </dgm:prSet>
      <dgm:spPr/>
      <dgm:t>
        <a:bodyPr/>
        <a:lstStyle/>
        <a:p>
          <a:endParaRPr lang="en-US"/>
        </a:p>
      </dgm:t>
    </dgm:pt>
    <dgm:pt modelId="{90CE7279-DA53-4303-B274-1FDCB4E48FE7}" type="pres">
      <dgm:prSet presAssocID="{D79A788A-46B3-4C0F-9B89-B03931ABC8B3}" presName="spacing" presStyleCnt="0"/>
      <dgm:spPr/>
    </dgm:pt>
    <dgm:pt modelId="{CEC0CC51-44CB-47EB-9AB3-D900540EFDBB}" type="pres">
      <dgm:prSet presAssocID="{1BF26FEC-1D33-4E25-BD08-8D108BEEAA8E}" presName="linNode" presStyleCnt="0"/>
      <dgm:spPr/>
    </dgm:pt>
    <dgm:pt modelId="{10714BD2-49B1-41AA-8AD3-E211E4DF631F}" type="pres">
      <dgm:prSet presAssocID="{1BF26FEC-1D33-4E25-BD08-8D108BEEAA8E}" presName="parentShp" presStyleLbl="node1" presStyleIdx="1" presStyleCnt="2">
        <dgm:presLayoutVars>
          <dgm:bulletEnabled val="1"/>
        </dgm:presLayoutVars>
      </dgm:prSet>
      <dgm:spPr/>
      <dgm:t>
        <a:bodyPr/>
        <a:lstStyle/>
        <a:p>
          <a:endParaRPr lang="en-US"/>
        </a:p>
      </dgm:t>
    </dgm:pt>
    <dgm:pt modelId="{EEA9DCB1-4FA6-4C1E-A5E5-B997DCC38884}" type="pres">
      <dgm:prSet presAssocID="{1BF26FEC-1D33-4E25-BD08-8D108BEEAA8E}" presName="childShp" presStyleLbl="bgAccFollowNode1" presStyleIdx="1" presStyleCnt="2">
        <dgm:presLayoutVars>
          <dgm:bulletEnabled val="1"/>
        </dgm:presLayoutVars>
      </dgm:prSet>
      <dgm:spPr/>
      <dgm:t>
        <a:bodyPr/>
        <a:lstStyle/>
        <a:p>
          <a:endParaRPr lang="en-US"/>
        </a:p>
      </dgm:t>
    </dgm:pt>
  </dgm:ptLst>
  <dgm:cxnLst>
    <dgm:cxn modelId="{79181D57-5223-42AB-88AD-C8E20185AF4D}" srcId="{21715C62-6CAC-4AF0-A592-82E7F582B914}" destId="{D98C6353-EFC5-48E7-B05E-58099D24D149}" srcOrd="2" destOrd="0" parTransId="{CFD99028-8870-42B6-B872-B7108C88E829}" sibTransId="{0A7C07DC-A022-44D4-A825-AB1D1E624DAD}"/>
    <dgm:cxn modelId="{6E18107C-A99B-4803-A32B-24302F373345}" type="presOf" srcId="{731F2BA3-7AAD-42E7-8AEB-4EEFF0F5357E}" destId="{EEA9DCB1-4FA6-4C1E-A5E5-B997DCC38884}" srcOrd="0" destOrd="2" presId="urn:microsoft.com/office/officeart/2005/8/layout/vList6"/>
    <dgm:cxn modelId="{2C239858-7EA3-43DB-B69D-846B0DE53D74}" srcId="{8FE1C9BA-9CEA-45B2-A5E6-5C645FA8EF16}" destId="{731F2BA3-7AAD-42E7-8AEB-4EEFF0F5357E}" srcOrd="1" destOrd="0" parTransId="{6E437BE5-8CD2-488E-A187-26C0340E73D2}" sibTransId="{A7EDA868-9579-446C-9F30-BACE59AD5649}"/>
    <dgm:cxn modelId="{C3114EEE-9386-42DD-AEDA-4BF2F95F9421}" type="presOf" srcId="{507A69D7-48A2-4941-88FA-281BA141E47A}" destId="{FC5BA36F-6E9E-4D5E-B01C-DF571D84E8ED}" srcOrd="0" destOrd="0" presId="urn:microsoft.com/office/officeart/2005/8/layout/vList6"/>
    <dgm:cxn modelId="{D3C4843C-E64A-4383-B91F-36C0892D9577}" type="presOf" srcId="{8FE1C9BA-9CEA-45B2-A5E6-5C645FA8EF16}" destId="{EEA9DCB1-4FA6-4C1E-A5E5-B997DCC38884}" srcOrd="0" destOrd="0" presId="urn:microsoft.com/office/officeart/2005/8/layout/vList6"/>
    <dgm:cxn modelId="{433758B0-0DAD-457A-858D-661AEA99AB2F}" srcId="{21715C62-6CAC-4AF0-A592-82E7F582B914}" destId="{F0D515F4-DC4E-4E0B-B0EC-D66B8687335E}" srcOrd="0" destOrd="0" parTransId="{AEC91D44-3BD5-40CD-82D1-9D94F4E5E0B0}" sibTransId="{9AC418BA-682D-4671-AEE4-6656E69F447F}"/>
    <dgm:cxn modelId="{E17A70CC-5022-4C9A-BDA8-48773123D6D0}" type="presOf" srcId="{F0D515F4-DC4E-4E0B-B0EC-D66B8687335E}" destId="{3441CBF3-A73A-4499-8770-AF28D8AE715C}" srcOrd="0" destOrd="0" presId="urn:microsoft.com/office/officeart/2005/8/layout/vList6"/>
    <dgm:cxn modelId="{CAF3465C-EB0D-43FF-B9D0-8BBD8A75914F}" srcId="{1BF26FEC-1D33-4E25-BD08-8D108BEEAA8E}" destId="{8FE1C9BA-9CEA-45B2-A5E6-5C645FA8EF16}" srcOrd="0" destOrd="0" parTransId="{147E6E26-D456-4038-AB5C-FEEDC0781D15}" sibTransId="{F7144F37-E236-46D2-BAF1-7C474B2D4C8F}"/>
    <dgm:cxn modelId="{7708AEFB-1693-4BEC-BEF6-3F45311B01ED}" type="presOf" srcId="{1BF26FEC-1D33-4E25-BD08-8D108BEEAA8E}" destId="{10714BD2-49B1-41AA-8AD3-E211E4DF631F}" srcOrd="0" destOrd="0" presId="urn:microsoft.com/office/officeart/2005/8/layout/vList6"/>
    <dgm:cxn modelId="{86C40CFC-4DBD-4E5F-9920-0318E03AC7F3}" srcId="{8FE1C9BA-9CEA-45B2-A5E6-5C645FA8EF16}" destId="{1EBD5FBC-3BEF-4F4C-B979-C029C8D2C68E}" srcOrd="0" destOrd="0" parTransId="{AF4E0AE6-2A85-485F-A2F0-E904D1009533}" sibTransId="{3FC9608C-169B-4AD9-B9B6-BA79E278EEF5}"/>
    <dgm:cxn modelId="{707E400A-B02F-4FF9-89FC-41F6E3500F8E}" type="presOf" srcId="{1EBD5FBC-3BEF-4F4C-B979-C029C8D2C68E}" destId="{EEA9DCB1-4FA6-4C1E-A5E5-B997DCC38884}" srcOrd="0" destOrd="1" presId="urn:microsoft.com/office/officeart/2005/8/layout/vList6"/>
    <dgm:cxn modelId="{3137B1AD-437E-4DE8-8010-50D538CFD45F}" srcId="{8FE1C9BA-9CEA-45B2-A5E6-5C645FA8EF16}" destId="{43219FD1-9EA2-4EFD-8569-EB6D3D8B74A7}" srcOrd="2" destOrd="0" parTransId="{870FDFBC-8E97-4A57-A6E5-1045EEC65D06}" sibTransId="{70AB405D-A888-4427-8367-94FF6680113D}"/>
    <dgm:cxn modelId="{B7626A10-8557-4AD4-AA2A-B1AB71EB56EB}" srcId="{507A69D7-48A2-4941-88FA-281BA141E47A}" destId="{1BF26FEC-1D33-4E25-BD08-8D108BEEAA8E}" srcOrd="1" destOrd="0" parTransId="{4567B077-59D8-4DB1-A562-97BC74F9FC15}" sibTransId="{226B9D9B-89BA-4469-90CD-AF00304CCB90}"/>
    <dgm:cxn modelId="{86625E9D-CDB2-4C4C-84C9-6B61947C129E}" type="presOf" srcId="{21715C62-6CAC-4AF0-A592-82E7F582B914}" destId="{025FB5CF-EB80-4D8E-AC4C-789FBBE30C15}" srcOrd="0" destOrd="0" presId="urn:microsoft.com/office/officeart/2005/8/layout/vList6"/>
    <dgm:cxn modelId="{C1D33C6F-3312-45AB-A3E2-61B017A175AC}" srcId="{507A69D7-48A2-4941-88FA-281BA141E47A}" destId="{21715C62-6CAC-4AF0-A592-82E7F582B914}" srcOrd="0" destOrd="0" parTransId="{50A8FAE8-CC22-4CDC-87BC-C7B7204E49D8}" sibTransId="{D79A788A-46B3-4C0F-9B89-B03931ABC8B3}"/>
    <dgm:cxn modelId="{ADA0EB4F-72E1-40CF-991F-7513AB6C9378}" type="presOf" srcId="{43219FD1-9EA2-4EFD-8569-EB6D3D8B74A7}" destId="{EEA9DCB1-4FA6-4C1E-A5E5-B997DCC38884}" srcOrd="0" destOrd="3" presId="urn:microsoft.com/office/officeart/2005/8/layout/vList6"/>
    <dgm:cxn modelId="{1D776AAA-A9F2-4574-98F9-CEC60126C666}" srcId="{21715C62-6CAC-4AF0-A592-82E7F582B914}" destId="{24040AB0-174B-4DC8-9E28-0CCE9BD7B89C}" srcOrd="1" destOrd="0" parTransId="{7825BF57-22F0-473A-BC81-EC4A8402F5B8}" sibTransId="{4FDE6D83-FA4A-439B-BA09-9861B161EB8D}"/>
    <dgm:cxn modelId="{C5199423-C316-4B32-B02A-B25E096024F7}" type="presOf" srcId="{24040AB0-174B-4DC8-9E28-0CCE9BD7B89C}" destId="{3441CBF3-A73A-4499-8770-AF28D8AE715C}" srcOrd="0" destOrd="1" presId="urn:microsoft.com/office/officeart/2005/8/layout/vList6"/>
    <dgm:cxn modelId="{2E6DC43F-0F69-430E-8BF5-624F0D56059B}" type="presOf" srcId="{D98C6353-EFC5-48E7-B05E-58099D24D149}" destId="{3441CBF3-A73A-4499-8770-AF28D8AE715C}" srcOrd="0" destOrd="2" presId="urn:microsoft.com/office/officeart/2005/8/layout/vList6"/>
    <dgm:cxn modelId="{6B499D66-1426-4B28-ABBA-6C6237AD988C}" type="presParOf" srcId="{FC5BA36F-6E9E-4D5E-B01C-DF571D84E8ED}" destId="{46B6E6A5-0A67-4655-AF03-CE0AC31E1E15}" srcOrd="0" destOrd="0" presId="urn:microsoft.com/office/officeart/2005/8/layout/vList6"/>
    <dgm:cxn modelId="{EBD92E39-E841-449C-8BDE-5A5A15820727}" type="presParOf" srcId="{46B6E6A5-0A67-4655-AF03-CE0AC31E1E15}" destId="{025FB5CF-EB80-4D8E-AC4C-789FBBE30C15}" srcOrd="0" destOrd="0" presId="urn:microsoft.com/office/officeart/2005/8/layout/vList6"/>
    <dgm:cxn modelId="{D1515F8E-A5C0-4D5B-8621-B31A83C2B586}" type="presParOf" srcId="{46B6E6A5-0A67-4655-AF03-CE0AC31E1E15}" destId="{3441CBF3-A73A-4499-8770-AF28D8AE715C}" srcOrd="1" destOrd="0" presId="urn:microsoft.com/office/officeart/2005/8/layout/vList6"/>
    <dgm:cxn modelId="{5778D7D3-ADA7-4055-A171-28121D742A87}" type="presParOf" srcId="{FC5BA36F-6E9E-4D5E-B01C-DF571D84E8ED}" destId="{90CE7279-DA53-4303-B274-1FDCB4E48FE7}" srcOrd="1" destOrd="0" presId="urn:microsoft.com/office/officeart/2005/8/layout/vList6"/>
    <dgm:cxn modelId="{5763B7E0-CF49-4F42-8BC6-07C93C204FDF}" type="presParOf" srcId="{FC5BA36F-6E9E-4D5E-B01C-DF571D84E8ED}" destId="{CEC0CC51-44CB-47EB-9AB3-D900540EFDBB}" srcOrd="2" destOrd="0" presId="urn:microsoft.com/office/officeart/2005/8/layout/vList6"/>
    <dgm:cxn modelId="{D205ED8E-ECDB-459E-9EB5-82770E5DD81A}" type="presParOf" srcId="{CEC0CC51-44CB-47EB-9AB3-D900540EFDBB}" destId="{10714BD2-49B1-41AA-8AD3-E211E4DF631F}" srcOrd="0" destOrd="0" presId="urn:microsoft.com/office/officeart/2005/8/layout/vList6"/>
    <dgm:cxn modelId="{FB34C7E8-3499-41C4-AED3-60779FA850FF}" type="presParOf" srcId="{CEC0CC51-44CB-47EB-9AB3-D900540EFDBB}" destId="{EEA9DCB1-4FA6-4C1E-A5E5-B997DCC38884}"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7A69D7-48A2-4941-88FA-281BA141E47A}" type="doc">
      <dgm:prSet loTypeId="urn:microsoft.com/office/officeart/2005/8/layout/vList6" loCatId="list" qsTypeId="urn:microsoft.com/office/officeart/2005/8/quickstyle/simple4" qsCatId="simple" csTypeId="urn:microsoft.com/office/officeart/2005/8/colors/accent1_4" csCatId="accent1" phldr="1"/>
      <dgm:spPr/>
      <dgm:t>
        <a:bodyPr/>
        <a:lstStyle/>
        <a:p>
          <a:endParaRPr lang="en-US"/>
        </a:p>
      </dgm:t>
    </dgm:pt>
    <dgm:pt modelId="{21715C62-6CAC-4AF0-A592-82E7F582B914}">
      <dgm:prSet phldrT="[Text]"/>
      <dgm:spPr/>
      <dgm:t>
        <a:bodyPr/>
        <a:lstStyle/>
        <a:p>
          <a:r>
            <a:rPr lang="en-US" dirty="0" smtClean="0">
              <a:solidFill>
                <a:schemeClr val="tx1"/>
              </a:solidFill>
            </a:rPr>
            <a:t>2015</a:t>
          </a:r>
          <a:endParaRPr lang="en-US" dirty="0">
            <a:solidFill>
              <a:schemeClr val="tx1"/>
            </a:solidFill>
          </a:endParaRPr>
        </a:p>
      </dgm:t>
    </dgm:pt>
    <dgm:pt modelId="{50A8FAE8-CC22-4CDC-87BC-C7B7204E49D8}" type="parTrans" cxnId="{C1D33C6F-3312-45AB-A3E2-61B017A175AC}">
      <dgm:prSet/>
      <dgm:spPr/>
      <dgm:t>
        <a:bodyPr/>
        <a:lstStyle/>
        <a:p>
          <a:endParaRPr lang="en-US"/>
        </a:p>
      </dgm:t>
    </dgm:pt>
    <dgm:pt modelId="{D79A788A-46B3-4C0F-9B89-B03931ABC8B3}" type="sibTrans" cxnId="{C1D33C6F-3312-45AB-A3E2-61B017A175AC}">
      <dgm:prSet/>
      <dgm:spPr/>
      <dgm:t>
        <a:bodyPr/>
        <a:lstStyle/>
        <a:p>
          <a:endParaRPr lang="en-US"/>
        </a:p>
      </dgm:t>
    </dgm:pt>
    <dgm:pt modelId="{24040AB0-174B-4DC8-9E28-0CCE9BD7B89C}">
      <dgm:prSet phldrT="[Text]"/>
      <dgm:spPr/>
      <dgm:t>
        <a:bodyPr/>
        <a:lstStyle/>
        <a:p>
          <a:r>
            <a:rPr lang="en-US" b="1" dirty="0" smtClean="0">
              <a:solidFill>
                <a:schemeClr val="tx1"/>
              </a:solidFill>
            </a:rPr>
            <a:t>Finalize CMC work for oral administration</a:t>
          </a:r>
          <a:endParaRPr lang="en-US" dirty="0">
            <a:solidFill>
              <a:schemeClr val="tx1"/>
            </a:solidFill>
          </a:endParaRPr>
        </a:p>
      </dgm:t>
    </dgm:pt>
    <dgm:pt modelId="{7825BF57-22F0-473A-BC81-EC4A8402F5B8}" type="parTrans" cxnId="{1D776AAA-A9F2-4574-98F9-CEC60126C666}">
      <dgm:prSet/>
      <dgm:spPr/>
      <dgm:t>
        <a:bodyPr/>
        <a:lstStyle/>
        <a:p>
          <a:endParaRPr lang="en-US"/>
        </a:p>
      </dgm:t>
    </dgm:pt>
    <dgm:pt modelId="{4FDE6D83-FA4A-439B-BA09-9861B161EB8D}" type="sibTrans" cxnId="{1D776AAA-A9F2-4574-98F9-CEC60126C666}">
      <dgm:prSet/>
      <dgm:spPr/>
      <dgm:t>
        <a:bodyPr/>
        <a:lstStyle/>
        <a:p>
          <a:endParaRPr lang="en-US"/>
        </a:p>
      </dgm:t>
    </dgm:pt>
    <dgm:pt modelId="{1BF26FEC-1D33-4E25-BD08-8D108BEEAA8E}">
      <dgm:prSet phldrT="[Text]"/>
      <dgm:spPr/>
      <dgm:t>
        <a:bodyPr/>
        <a:lstStyle/>
        <a:p>
          <a:r>
            <a:rPr lang="en-US" dirty="0" smtClean="0">
              <a:solidFill>
                <a:schemeClr val="tx1"/>
              </a:solidFill>
            </a:rPr>
            <a:t>2016</a:t>
          </a:r>
          <a:endParaRPr lang="en-US" dirty="0">
            <a:solidFill>
              <a:schemeClr val="tx1"/>
            </a:solidFill>
          </a:endParaRPr>
        </a:p>
      </dgm:t>
    </dgm:pt>
    <dgm:pt modelId="{4567B077-59D8-4DB1-A562-97BC74F9FC15}" type="parTrans" cxnId="{B7626A10-8557-4AD4-AA2A-B1AB71EB56EB}">
      <dgm:prSet/>
      <dgm:spPr/>
      <dgm:t>
        <a:bodyPr/>
        <a:lstStyle/>
        <a:p>
          <a:endParaRPr lang="en-US"/>
        </a:p>
      </dgm:t>
    </dgm:pt>
    <dgm:pt modelId="{226B9D9B-89BA-4469-90CD-AF00304CCB90}" type="sibTrans" cxnId="{B7626A10-8557-4AD4-AA2A-B1AB71EB56EB}">
      <dgm:prSet/>
      <dgm:spPr/>
      <dgm:t>
        <a:bodyPr/>
        <a:lstStyle/>
        <a:p>
          <a:endParaRPr lang="en-US"/>
        </a:p>
      </dgm:t>
    </dgm:pt>
    <dgm:pt modelId="{8FE1C9BA-9CEA-45B2-A5E6-5C645FA8EF16}">
      <dgm:prSet phldrT="[Text]"/>
      <dgm:spPr/>
      <dgm:t>
        <a:bodyPr/>
        <a:lstStyle/>
        <a:p>
          <a:r>
            <a:rPr lang="en-US" b="1" dirty="0" smtClean="0"/>
            <a:t>Phase I/II clinical trial in glioblastoma</a:t>
          </a:r>
          <a:br>
            <a:rPr lang="en-US" b="1" dirty="0" smtClean="0"/>
          </a:br>
          <a:r>
            <a:rPr lang="en-US" b="1" dirty="0" smtClean="0"/>
            <a:t>- Efficacy assessment in recurrent glioblastoma - Determine MTD in glioblastoma </a:t>
          </a:r>
          <a:endParaRPr lang="en-US" b="1" dirty="0"/>
        </a:p>
      </dgm:t>
    </dgm:pt>
    <dgm:pt modelId="{147E6E26-D456-4038-AB5C-FEEDC0781D15}" type="parTrans" cxnId="{CAF3465C-EB0D-43FF-B9D0-8BBD8A75914F}">
      <dgm:prSet/>
      <dgm:spPr/>
      <dgm:t>
        <a:bodyPr/>
        <a:lstStyle/>
        <a:p>
          <a:endParaRPr lang="en-US"/>
        </a:p>
      </dgm:t>
    </dgm:pt>
    <dgm:pt modelId="{F7144F37-E236-46D2-BAF1-7C474B2D4C8F}" type="sibTrans" cxnId="{CAF3465C-EB0D-43FF-B9D0-8BBD8A75914F}">
      <dgm:prSet/>
      <dgm:spPr/>
      <dgm:t>
        <a:bodyPr/>
        <a:lstStyle/>
        <a:p>
          <a:endParaRPr lang="en-US"/>
        </a:p>
      </dgm:t>
    </dgm:pt>
    <dgm:pt modelId="{B53CD868-E203-468D-BA33-79B4A523CAF4}">
      <dgm:prSet/>
      <dgm:spPr/>
      <dgm:t>
        <a:bodyPr/>
        <a:lstStyle/>
        <a:p>
          <a:r>
            <a:rPr lang="en-US" b="1" dirty="0" smtClean="0"/>
            <a:t>Conduct pre-clinical studies necessary to allow for IND clinical studies to be initiated in 2016 </a:t>
          </a:r>
        </a:p>
      </dgm:t>
    </dgm:pt>
    <dgm:pt modelId="{A2C42B69-D801-4552-AA2F-7B41EC847C38}" type="parTrans" cxnId="{DDD85B55-062D-455C-AA37-B9DC9FB7CDF1}">
      <dgm:prSet/>
      <dgm:spPr/>
      <dgm:t>
        <a:bodyPr/>
        <a:lstStyle/>
        <a:p>
          <a:endParaRPr lang="en-US"/>
        </a:p>
      </dgm:t>
    </dgm:pt>
    <dgm:pt modelId="{0FB0C4B3-7732-4436-8F0B-744CBB0EF0F2}" type="sibTrans" cxnId="{DDD85B55-062D-455C-AA37-B9DC9FB7CDF1}">
      <dgm:prSet/>
      <dgm:spPr/>
      <dgm:t>
        <a:bodyPr/>
        <a:lstStyle/>
        <a:p>
          <a:endParaRPr lang="en-US"/>
        </a:p>
      </dgm:t>
    </dgm:pt>
    <dgm:pt modelId="{AFB5B9B1-258A-4B66-9266-50FAE0A4C2A9}">
      <dgm:prSet phldrT="[Text]"/>
      <dgm:spPr/>
      <dgm:t>
        <a:bodyPr/>
        <a:lstStyle/>
        <a:p>
          <a:endParaRPr lang="en-US" dirty="0"/>
        </a:p>
      </dgm:t>
    </dgm:pt>
    <dgm:pt modelId="{3C134EA2-B31E-45F4-A2D1-E01FABA8FD31}" type="parTrans" cxnId="{3F32A5B4-0D6A-4982-BEEB-CA962EC5920B}">
      <dgm:prSet/>
      <dgm:spPr/>
      <dgm:t>
        <a:bodyPr/>
        <a:lstStyle/>
        <a:p>
          <a:endParaRPr lang="en-US"/>
        </a:p>
      </dgm:t>
    </dgm:pt>
    <dgm:pt modelId="{6D8728B7-F6E9-4B29-B678-BD8DDB2F83E3}" type="sibTrans" cxnId="{3F32A5B4-0D6A-4982-BEEB-CA962EC5920B}">
      <dgm:prSet/>
      <dgm:spPr/>
      <dgm:t>
        <a:bodyPr/>
        <a:lstStyle/>
        <a:p>
          <a:endParaRPr lang="en-US"/>
        </a:p>
      </dgm:t>
    </dgm:pt>
    <dgm:pt modelId="{D728C202-BBD2-4872-B0DD-A5D628758965}">
      <dgm:prSet/>
      <dgm:spPr/>
      <dgm:t>
        <a:bodyPr/>
        <a:lstStyle/>
        <a:p>
          <a:r>
            <a:rPr lang="en-US" b="1" dirty="0" smtClean="0"/>
            <a:t>Plan Phase 2a studies in </a:t>
          </a:r>
          <a:r>
            <a:rPr lang="en-US" b="1" dirty="0" smtClean="0">
              <a:solidFill>
                <a:schemeClr val="tx1"/>
              </a:solidFill>
            </a:rPr>
            <a:t>other tumor types </a:t>
          </a:r>
          <a:r>
            <a:rPr lang="en-US" b="1" dirty="0" smtClean="0"/>
            <a:t>using MTD dose</a:t>
          </a:r>
          <a:br>
            <a:rPr lang="en-US" b="1" dirty="0" smtClean="0"/>
          </a:br>
          <a:r>
            <a:rPr lang="en-US" b="1" dirty="0" smtClean="0"/>
            <a:t>- </a:t>
          </a:r>
          <a:r>
            <a:rPr lang="en-US" b="1" dirty="0" smtClean="0">
              <a:solidFill>
                <a:schemeClr val="tx1"/>
              </a:solidFill>
            </a:rPr>
            <a:t>non-clinical data in breast, prostate, and lung</a:t>
          </a:r>
          <a:endParaRPr lang="en-US" b="1" dirty="0">
            <a:solidFill>
              <a:schemeClr val="tx1"/>
            </a:solidFill>
          </a:endParaRPr>
        </a:p>
      </dgm:t>
    </dgm:pt>
    <dgm:pt modelId="{887DED4F-C67B-4141-B576-94D6BFE4B622}" type="parTrans" cxnId="{3B6FB343-0BD6-46FA-8740-1BAC4CE8E1C9}">
      <dgm:prSet/>
      <dgm:spPr/>
      <dgm:t>
        <a:bodyPr/>
        <a:lstStyle/>
        <a:p>
          <a:endParaRPr lang="en-US"/>
        </a:p>
      </dgm:t>
    </dgm:pt>
    <dgm:pt modelId="{DA5A0A3F-89D2-4D90-9A18-ABF2F6AC9367}" type="sibTrans" cxnId="{3B6FB343-0BD6-46FA-8740-1BAC4CE8E1C9}">
      <dgm:prSet/>
      <dgm:spPr/>
      <dgm:t>
        <a:bodyPr/>
        <a:lstStyle/>
        <a:p>
          <a:endParaRPr lang="en-US"/>
        </a:p>
      </dgm:t>
    </dgm:pt>
    <dgm:pt modelId="{722C21B3-D260-4B5C-83DB-FC9559719A3A}">
      <dgm:prSet phldrT="[Text]"/>
      <dgm:spPr/>
      <dgm:t>
        <a:bodyPr/>
        <a:lstStyle/>
        <a:p>
          <a:endParaRPr lang="en-US" b="1" dirty="0"/>
        </a:p>
      </dgm:t>
    </dgm:pt>
    <dgm:pt modelId="{90BDB362-DA3B-482D-A7F8-4911F28E8B9F}" type="parTrans" cxnId="{CDCDBB1D-306A-4001-8A51-9B04F3834AC4}">
      <dgm:prSet/>
      <dgm:spPr/>
      <dgm:t>
        <a:bodyPr/>
        <a:lstStyle/>
        <a:p>
          <a:endParaRPr lang="en-US"/>
        </a:p>
      </dgm:t>
    </dgm:pt>
    <dgm:pt modelId="{FDDB4D5F-33A8-4BBE-9AC3-22319CE14154}" type="sibTrans" cxnId="{CDCDBB1D-306A-4001-8A51-9B04F3834AC4}">
      <dgm:prSet/>
      <dgm:spPr/>
      <dgm:t>
        <a:bodyPr/>
        <a:lstStyle/>
        <a:p>
          <a:endParaRPr lang="en-US"/>
        </a:p>
      </dgm:t>
    </dgm:pt>
    <dgm:pt modelId="{FC5BA36F-6E9E-4D5E-B01C-DF571D84E8ED}" type="pres">
      <dgm:prSet presAssocID="{507A69D7-48A2-4941-88FA-281BA141E47A}" presName="Name0" presStyleCnt="0">
        <dgm:presLayoutVars>
          <dgm:dir/>
          <dgm:animLvl val="lvl"/>
          <dgm:resizeHandles/>
        </dgm:presLayoutVars>
      </dgm:prSet>
      <dgm:spPr/>
      <dgm:t>
        <a:bodyPr/>
        <a:lstStyle/>
        <a:p>
          <a:endParaRPr lang="en-US"/>
        </a:p>
      </dgm:t>
    </dgm:pt>
    <dgm:pt modelId="{46B6E6A5-0A67-4655-AF03-CE0AC31E1E15}" type="pres">
      <dgm:prSet presAssocID="{21715C62-6CAC-4AF0-A592-82E7F582B914}" presName="linNode" presStyleCnt="0"/>
      <dgm:spPr/>
    </dgm:pt>
    <dgm:pt modelId="{025FB5CF-EB80-4D8E-AC4C-789FBBE30C15}" type="pres">
      <dgm:prSet presAssocID="{21715C62-6CAC-4AF0-A592-82E7F582B914}" presName="parentShp" presStyleLbl="node1" presStyleIdx="0" presStyleCnt="2">
        <dgm:presLayoutVars>
          <dgm:bulletEnabled val="1"/>
        </dgm:presLayoutVars>
      </dgm:prSet>
      <dgm:spPr/>
      <dgm:t>
        <a:bodyPr/>
        <a:lstStyle/>
        <a:p>
          <a:endParaRPr lang="en-US"/>
        </a:p>
      </dgm:t>
    </dgm:pt>
    <dgm:pt modelId="{3441CBF3-A73A-4499-8770-AF28D8AE715C}" type="pres">
      <dgm:prSet presAssocID="{21715C62-6CAC-4AF0-A592-82E7F582B914}" presName="childShp" presStyleLbl="bgAccFollowNode1" presStyleIdx="0" presStyleCnt="2" custLinFactNeighborX="0" custLinFactNeighborY="-26">
        <dgm:presLayoutVars>
          <dgm:bulletEnabled val="1"/>
        </dgm:presLayoutVars>
      </dgm:prSet>
      <dgm:spPr/>
      <dgm:t>
        <a:bodyPr/>
        <a:lstStyle/>
        <a:p>
          <a:endParaRPr lang="en-US"/>
        </a:p>
      </dgm:t>
    </dgm:pt>
    <dgm:pt modelId="{90CE7279-DA53-4303-B274-1FDCB4E48FE7}" type="pres">
      <dgm:prSet presAssocID="{D79A788A-46B3-4C0F-9B89-B03931ABC8B3}" presName="spacing" presStyleCnt="0"/>
      <dgm:spPr/>
    </dgm:pt>
    <dgm:pt modelId="{CEC0CC51-44CB-47EB-9AB3-D900540EFDBB}" type="pres">
      <dgm:prSet presAssocID="{1BF26FEC-1D33-4E25-BD08-8D108BEEAA8E}" presName="linNode" presStyleCnt="0"/>
      <dgm:spPr/>
    </dgm:pt>
    <dgm:pt modelId="{10714BD2-49B1-41AA-8AD3-E211E4DF631F}" type="pres">
      <dgm:prSet presAssocID="{1BF26FEC-1D33-4E25-BD08-8D108BEEAA8E}" presName="parentShp" presStyleLbl="node1" presStyleIdx="1" presStyleCnt="2">
        <dgm:presLayoutVars>
          <dgm:bulletEnabled val="1"/>
        </dgm:presLayoutVars>
      </dgm:prSet>
      <dgm:spPr/>
      <dgm:t>
        <a:bodyPr/>
        <a:lstStyle/>
        <a:p>
          <a:endParaRPr lang="en-US"/>
        </a:p>
      </dgm:t>
    </dgm:pt>
    <dgm:pt modelId="{EEA9DCB1-4FA6-4C1E-A5E5-B997DCC38884}" type="pres">
      <dgm:prSet presAssocID="{1BF26FEC-1D33-4E25-BD08-8D108BEEAA8E}" presName="childShp" presStyleLbl="bgAccFollowNode1" presStyleIdx="1" presStyleCnt="2">
        <dgm:presLayoutVars>
          <dgm:bulletEnabled val="1"/>
        </dgm:presLayoutVars>
      </dgm:prSet>
      <dgm:spPr/>
      <dgm:t>
        <a:bodyPr/>
        <a:lstStyle/>
        <a:p>
          <a:endParaRPr lang="en-US"/>
        </a:p>
      </dgm:t>
    </dgm:pt>
  </dgm:ptLst>
  <dgm:cxnLst>
    <dgm:cxn modelId="{866F4438-78E1-40B2-841E-17875FABB90A}" type="presOf" srcId="{D728C202-BBD2-4872-B0DD-A5D628758965}" destId="{EEA9DCB1-4FA6-4C1E-A5E5-B997DCC38884}" srcOrd="0" destOrd="2" presId="urn:microsoft.com/office/officeart/2005/8/layout/vList6"/>
    <dgm:cxn modelId="{47B9E637-D88B-43C5-A101-F228A8EC78AA}" type="presOf" srcId="{AFB5B9B1-258A-4B66-9266-50FAE0A4C2A9}" destId="{3441CBF3-A73A-4499-8770-AF28D8AE715C}" srcOrd="0" destOrd="0" presId="urn:microsoft.com/office/officeart/2005/8/layout/vList6"/>
    <dgm:cxn modelId="{A85CF083-387F-4085-B332-F8D1DD1C2DD3}" type="presOf" srcId="{24040AB0-174B-4DC8-9E28-0CCE9BD7B89C}" destId="{3441CBF3-A73A-4499-8770-AF28D8AE715C}" srcOrd="0" destOrd="1" presId="urn:microsoft.com/office/officeart/2005/8/layout/vList6"/>
    <dgm:cxn modelId="{CAF3465C-EB0D-43FF-B9D0-8BBD8A75914F}" srcId="{1BF26FEC-1D33-4E25-BD08-8D108BEEAA8E}" destId="{8FE1C9BA-9CEA-45B2-A5E6-5C645FA8EF16}" srcOrd="1" destOrd="0" parTransId="{147E6E26-D456-4038-AB5C-FEEDC0781D15}" sibTransId="{F7144F37-E236-46D2-BAF1-7C474B2D4C8F}"/>
    <dgm:cxn modelId="{A2EFC5FD-2AE8-4170-9F7C-D81BBF771F25}" type="presOf" srcId="{B53CD868-E203-468D-BA33-79B4A523CAF4}" destId="{3441CBF3-A73A-4499-8770-AF28D8AE715C}" srcOrd="0" destOrd="2" presId="urn:microsoft.com/office/officeart/2005/8/layout/vList6"/>
    <dgm:cxn modelId="{CDCDBB1D-306A-4001-8A51-9B04F3834AC4}" srcId="{1BF26FEC-1D33-4E25-BD08-8D108BEEAA8E}" destId="{722C21B3-D260-4B5C-83DB-FC9559719A3A}" srcOrd="0" destOrd="0" parTransId="{90BDB362-DA3B-482D-A7F8-4911F28E8B9F}" sibTransId="{FDDB4D5F-33A8-4BBE-9AC3-22319CE14154}"/>
    <dgm:cxn modelId="{DDD85B55-062D-455C-AA37-B9DC9FB7CDF1}" srcId="{21715C62-6CAC-4AF0-A592-82E7F582B914}" destId="{B53CD868-E203-468D-BA33-79B4A523CAF4}" srcOrd="2" destOrd="0" parTransId="{A2C42B69-D801-4552-AA2F-7B41EC847C38}" sibTransId="{0FB0C4B3-7732-4436-8F0B-744CBB0EF0F2}"/>
    <dgm:cxn modelId="{67A9A9AC-CCB7-47E8-B56B-7F849DC62127}" type="presOf" srcId="{722C21B3-D260-4B5C-83DB-FC9559719A3A}" destId="{EEA9DCB1-4FA6-4C1E-A5E5-B997DCC38884}" srcOrd="0" destOrd="0" presId="urn:microsoft.com/office/officeart/2005/8/layout/vList6"/>
    <dgm:cxn modelId="{0A461B45-4E85-4AEC-A52A-7901A8281260}" type="presOf" srcId="{8FE1C9BA-9CEA-45B2-A5E6-5C645FA8EF16}" destId="{EEA9DCB1-4FA6-4C1E-A5E5-B997DCC38884}" srcOrd="0" destOrd="1" presId="urn:microsoft.com/office/officeart/2005/8/layout/vList6"/>
    <dgm:cxn modelId="{B7626A10-8557-4AD4-AA2A-B1AB71EB56EB}" srcId="{507A69D7-48A2-4941-88FA-281BA141E47A}" destId="{1BF26FEC-1D33-4E25-BD08-8D108BEEAA8E}" srcOrd="1" destOrd="0" parTransId="{4567B077-59D8-4DB1-A562-97BC74F9FC15}" sibTransId="{226B9D9B-89BA-4469-90CD-AF00304CCB90}"/>
    <dgm:cxn modelId="{C1D33C6F-3312-45AB-A3E2-61B017A175AC}" srcId="{507A69D7-48A2-4941-88FA-281BA141E47A}" destId="{21715C62-6CAC-4AF0-A592-82E7F582B914}" srcOrd="0" destOrd="0" parTransId="{50A8FAE8-CC22-4CDC-87BC-C7B7204E49D8}" sibTransId="{D79A788A-46B3-4C0F-9B89-B03931ABC8B3}"/>
    <dgm:cxn modelId="{1D776AAA-A9F2-4574-98F9-CEC60126C666}" srcId="{21715C62-6CAC-4AF0-A592-82E7F582B914}" destId="{24040AB0-174B-4DC8-9E28-0CCE9BD7B89C}" srcOrd="1" destOrd="0" parTransId="{7825BF57-22F0-473A-BC81-EC4A8402F5B8}" sibTransId="{4FDE6D83-FA4A-439B-BA09-9861B161EB8D}"/>
    <dgm:cxn modelId="{3F32A5B4-0D6A-4982-BEEB-CA962EC5920B}" srcId="{21715C62-6CAC-4AF0-A592-82E7F582B914}" destId="{AFB5B9B1-258A-4B66-9266-50FAE0A4C2A9}" srcOrd="0" destOrd="0" parTransId="{3C134EA2-B31E-45F4-A2D1-E01FABA8FD31}" sibTransId="{6D8728B7-F6E9-4B29-B678-BD8DDB2F83E3}"/>
    <dgm:cxn modelId="{577EFDAB-2A1E-4299-B799-5AA02536648E}" type="presOf" srcId="{21715C62-6CAC-4AF0-A592-82E7F582B914}" destId="{025FB5CF-EB80-4D8E-AC4C-789FBBE30C15}" srcOrd="0" destOrd="0" presId="urn:microsoft.com/office/officeart/2005/8/layout/vList6"/>
    <dgm:cxn modelId="{4C38CDA2-A8AA-4351-B4D4-D08CBC3DA08C}" type="presOf" srcId="{507A69D7-48A2-4941-88FA-281BA141E47A}" destId="{FC5BA36F-6E9E-4D5E-B01C-DF571D84E8ED}" srcOrd="0" destOrd="0" presId="urn:microsoft.com/office/officeart/2005/8/layout/vList6"/>
    <dgm:cxn modelId="{211420EB-55FF-46E6-BFE4-B99455B1BA35}" type="presOf" srcId="{1BF26FEC-1D33-4E25-BD08-8D108BEEAA8E}" destId="{10714BD2-49B1-41AA-8AD3-E211E4DF631F}" srcOrd="0" destOrd="0" presId="urn:microsoft.com/office/officeart/2005/8/layout/vList6"/>
    <dgm:cxn modelId="{3B6FB343-0BD6-46FA-8740-1BAC4CE8E1C9}" srcId="{1BF26FEC-1D33-4E25-BD08-8D108BEEAA8E}" destId="{D728C202-BBD2-4872-B0DD-A5D628758965}" srcOrd="2" destOrd="0" parTransId="{887DED4F-C67B-4141-B576-94D6BFE4B622}" sibTransId="{DA5A0A3F-89D2-4D90-9A18-ABF2F6AC9367}"/>
    <dgm:cxn modelId="{03EF4189-E71E-4017-90EE-EED8FF167D72}" type="presParOf" srcId="{FC5BA36F-6E9E-4D5E-B01C-DF571D84E8ED}" destId="{46B6E6A5-0A67-4655-AF03-CE0AC31E1E15}" srcOrd="0" destOrd="0" presId="urn:microsoft.com/office/officeart/2005/8/layout/vList6"/>
    <dgm:cxn modelId="{6E0B0197-19EE-4845-B3CC-800D64C689A6}" type="presParOf" srcId="{46B6E6A5-0A67-4655-AF03-CE0AC31E1E15}" destId="{025FB5CF-EB80-4D8E-AC4C-789FBBE30C15}" srcOrd="0" destOrd="0" presId="urn:microsoft.com/office/officeart/2005/8/layout/vList6"/>
    <dgm:cxn modelId="{8520F44F-35BB-4390-B00F-AB1A5AA401DF}" type="presParOf" srcId="{46B6E6A5-0A67-4655-AF03-CE0AC31E1E15}" destId="{3441CBF3-A73A-4499-8770-AF28D8AE715C}" srcOrd="1" destOrd="0" presId="urn:microsoft.com/office/officeart/2005/8/layout/vList6"/>
    <dgm:cxn modelId="{58F7DBAA-907B-43EF-BB39-1CE120340C19}" type="presParOf" srcId="{FC5BA36F-6E9E-4D5E-B01C-DF571D84E8ED}" destId="{90CE7279-DA53-4303-B274-1FDCB4E48FE7}" srcOrd="1" destOrd="0" presId="urn:microsoft.com/office/officeart/2005/8/layout/vList6"/>
    <dgm:cxn modelId="{514BEE27-638C-4DC6-A537-DD01BF185B9E}" type="presParOf" srcId="{FC5BA36F-6E9E-4D5E-B01C-DF571D84E8ED}" destId="{CEC0CC51-44CB-47EB-9AB3-D900540EFDBB}" srcOrd="2" destOrd="0" presId="urn:microsoft.com/office/officeart/2005/8/layout/vList6"/>
    <dgm:cxn modelId="{D772CE93-A019-4ED8-8768-D3D349F3E0B8}" type="presParOf" srcId="{CEC0CC51-44CB-47EB-9AB3-D900540EFDBB}" destId="{10714BD2-49B1-41AA-8AD3-E211E4DF631F}" srcOrd="0" destOrd="0" presId="urn:microsoft.com/office/officeart/2005/8/layout/vList6"/>
    <dgm:cxn modelId="{80DB157A-F754-46A6-961C-0802E6445D38}" type="presParOf" srcId="{CEC0CC51-44CB-47EB-9AB3-D900540EFDBB}" destId="{EEA9DCB1-4FA6-4C1E-A5E5-B997DCC38884}" srcOrd="1" destOrd="0" presId="urn:microsoft.com/office/officeart/2005/8/layout/vList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41CBF3-A73A-4499-8770-AF28D8AE715C}">
      <dsp:nvSpPr>
        <dsp:cNvPr id="0" name=""/>
        <dsp:cNvSpPr/>
      </dsp:nvSpPr>
      <dsp:spPr>
        <a:xfrm>
          <a:off x="3382296" y="621"/>
          <a:ext cx="5073445" cy="2424307"/>
        </a:xfrm>
        <a:prstGeom prst="rightArrow">
          <a:avLst>
            <a:gd name="adj1" fmla="val 75000"/>
            <a:gd name="adj2" fmla="val 50000"/>
          </a:avLst>
        </a:prstGeom>
        <a:solidFill>
          <a:schemeClr val="accent1">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endParaRPr lang="en-US" sz="1900" kern="1200" dirty="0"/>
        </a:p>
        <a:p>
          <a:pPr marL="171450" lvl="1" indent="-171450" algn="l" defTabSz="844550">
            <a:lnSpc>
              <a:spcPct val="90000"/>
            </a:lnSpc>
            <a:spcBef>
              <a:spcPct val="0"/>
            </a:spcBef>
            <a:spcAft>
              <a:spcPct val="15000"/>
            </a:spcAft>
            <a:buChar char="••"/>
          </a:pPr>
          <a:r>
            <a:rPr lang="en-US" sz="1900" b="1" kern="1200" dirty="0" smtClean="0"/>
            <a:t>Finalize CMC work for subconjunctival administration</a:t>
          </a:r>
          <a:endParaRPr lang="en-US" sz="1900" kern="1200" dirty="0"/>
        </a:p>
        <a:p>
          <a:pPr marL="171450" lvl="1" indent="-171450" algn="l" defTabSz="844550">
            <a:lnSpc>
              <a:spcPct val="90000"/>
            </a:lnSpc>
            <a:spcBef>
              <a:spcPct val="0"/>
            </a:spcBef>
            <a:spcAft>
              <a:spcPct val="15000"/>
            </a:spcAft>
            <a:buChar char="••"/>
          </a:pPr>
          <a:r>
            <a:rPr lang="en-US" sz="1900" b="1" kern="1200" dirty="0" smtClean="0"/>
            <a:t>Complete pre-clinical studies necessary to allow </a:t>
          </a:r>
          <a:r>
            <a:rPr lang="en-US" sz="1900" b="1" kern="1200" dirty="0" smtClean="0">
              <a:solidFill>
                <a:schemeClr val="tx1"/>
              </a:solidFill>
            </a:rPr>
            <a:t>for next clinical </a:t>
          </a:r>
          <a:r>
            <a:rPr lang="en-US" sz="1900" b="1" kern="1200" dirty="0" smtClean="0"/>
            <a:t>studies to be initiated in 2016 </a:t>
          </a:r>
        </a:p>
      </dsp:txBody>
      <dsp:txXfrm>
        <a:off x="3382296" y="621"/>
        <a:ext cx="5073445" cy="2424307"/>
      </dsp:txXfrm>
    </dsp:sp>
    <dsp:sp modelId="{025FB5CF-EB80-4D8E-AC4C-789FBBE30C15}">
      <dsp:nvSpPr>
        <dsp:cNvPr id="0" name=""/>
        <dsp:cNvSpPr/>
      </dsp:nvSpPr>
      <dsp:spPr>
        <a:xfrm>
          <a:off x="0" y="621"/>
          <a:ext cx="3382296" cy="2424307"/>
        </a:xfrm>
        <a:prstGeom prst="roundRect">
          <a:avLst/>
        </a:prstGeom>
        <a:gradFill rotWithShape="0">
          <a:gsLst>
            <a:gs pos="0">
              <a:schemeClr val="accent1">
                <a:shade val="50000"/>
                <a:hueOff val="0"/>
                <a:satOff val="0"/>
                <a:lumOff val="0"/>
                <a:alphaOff val="0"/>
                <a:tint val="100000"/>
                <a:shade val="100000"/>
                <a:satMod val="130000"/>
              </a:schemeClr>
            </a:gs>
            <a:gs pos="100000">
              <a:schemeClr val="accent1">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tx1"/>
              </a:solidFill>
            </a:rPr>
            <a:t>2015</a:t>
          </a:r>
          <a:endParaRPr lang="en-US" sz="6500" kern="1200" dirty="0">
            <a:solidFill>
              <a:schemeClr val="tx1"/>
            </a:solidFill>
          </a:endParaRPr>
        </a:p>
      </dsp:txBody>
      <dsp:txXfrm>
        <a:off x="0" y="621"/>
        <a:ext cx="3382296" cy="2424307"/>
      </dsp:txXfrm>
    </dsp:sp>
    <dsp:sp modelId="{EEA9DCB1-4FA6-4C1E-A5E5-B997DCC38884}">
      <dsp:nvSpPr>
        <dsp:cNvPr id="0" name=""/>
        <dsp:cNvSpPr/>
      </dsp:nvSpPr>
      <dsp:spPr>
        <a:xfrm>
          <a:off x="3382296" y="2667359"/>
          <a:ext cx="5073445" cy="2424307"/>
        </a:xfrm>
        <a:prstGeom prst="rightArrow">
          <a:avLst>
            <a:gd name="adj1" fmla="val 75000"/>
            <a:gd name="adj2" fmla="val 50000"/>
          </a:avLst>
        </a:prstGeom>
        <a:solidFill>
          <a:schemeClr val="accent1">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065" tIns="12065" rIns="12065" bIns="12065" numCol="1" spcCol="1270" anchor="t" anchorCtr="0">
          <a:noAutofit/>
        </a:bodyPr>
        <a:lstStyle/>
        <a:p>
          <a:pPr marL="171450" lvl="1" indent="-171450" algn="l" defTabSz="844550">
            <a:lnSpc>
              <a:spcPct val="90000"/>
            </a:lnSpc>
            <a:spcBef>
              <a:spcPct val="0"/>
            </a:spcBef>
            <a:spcAft>
              <a:spcPct val="15000"/>
            </a:spcAft>
            <a:buChar char="••"/>
          </a:pPr>
          <a:endParaRPr lang="en-US" sz="1900" kern="1200" dirty="0"/>
        </a:p>
        <a:p>
          <a:pPr marL="342900" lvl="2" indent="-171450" algn="l" defTabSz="844550">
            <a:lnSpc>
              <a:spcPct val="90000"/>
            </a:lnSpc>
            <a:spcBef>
              <a:spcPct val="0"/>
            </a:spcBef>
            <a:spcAft>
              <a:spcPct val="15000"/>
            </a:spcAft>
            <a:buChar char="••"/>
          </a:pPr>
          <a:r>
            <a:rPr lang="en-US" sz="1900" b="1" kern="1200" dirty="0" smtClean="0"/>
            <a:t>Phase I/II clinical trial in AMD</a:t>
          </a:r>
          <a:endParaRPr lang="en-US" sz="1900" b="1" kern="1200" dirty="0"/>
        </a:p>
        <a:p>
          <a:pPr marL="342900" lvl="2" indent="-171450" algn="l" defTabSz="844550">
            <a:lnSpc>
              <a:spcPct val="90000"/>
            </a:lnSpc>
            <a:spcBef>
              <a:spcPct val="0"/>
            </a:spcBef>
            <a:spcAft>
              <a:spcPct val="15000"/>
            </a:spcAft>
            <a:buChar char="••"/>
          </a:pPr>
          <a:r>
            <a:rPr lang="en-US" sz="1900" b="1" kern="1200" dirty="0" smtClean="0"/>
            <a:t>Safety and tolerability, as well as clinical efficacy </a:t>
          </a:r>
          <a:endParaRPr lang="en-US" sz="1900" b="1" kern="1200" dirty="0"/>
        </a:p>
        <a:p>
          <a:pPr marL="342900" lvl="2" indent="-171450" algn="l" defTabSz="844550">
            <a:lnSpc>
              <a:spcPct val="90000"/>
            </a:lnSpc>
            <a:spcBef>
              <a:spcPct val="0"/>
            </a:spcBef>
            <a:spcAft>
              <a:spcPct val="15000"/>
            </a:spcAft>
            <a:buChar char="••"/>
          </a:pPr>
          <a:r>
            <a:rPr lang="en-US" sz="1900" b="1" kern="1200" dirty="0" smtClean="0"/>
            <a:t>Determine MTD for subconjunctival administration</a:t>
          </a:r>
          <a:endParaRPr lang="en-US" sz="1900" b="1" kern="1200" dirty="0"/>
        </a:p>
      </dsp:txBody>
      <dsp:txXfrm>
        <a:off x="3382296" y="2667359"/>
        <a:ext cx="5073445" cy="2424307"/>
      </dsp:txXfrm>
    </dsp:sp>
    <dsp:sp modelId="{10714BD2-49B1-41AA-8AD3-E211E4DF631F}">
      <dsp:nvSpPr>
        <dsp:cNvPr id="0" name=""/>
        <dsp:cNvSpPr/>
      </dsp:nvSpPr>
      <dsp:spPr>
        <a:xfrm>
          <a:off x="0" y="2667359"/>
          <a:ext cx="3382296" cy="2424307"/>
        </a:xfrm>
        <a:prstGeom prst="roundRect">
          <a:avLst/>
        </a:prstGeom>
        <a:gradFill rotWithShape="0">
          <a:gsLst>
            <a:gs pos="0">
              <a:schemeClr val="accent1">
                <a:shade val="50000"/>
                <a:hueOff val="361437"/>
                <a:satOff val="-7560"/>
                <a:lumOff val="42063"/>
                <a:alphaOff val="0"/>
                <a:tint val="100000"/>
                <a:shade val="100000"/>
                <a:satMod val="130000"/>
              </a:schemeClr>
            </a:gs>
            <a:gs pos="100000">
              <a:schemeClr val="accent1">
                <a:shade val="50000"/>
                <a:hueOff val="361437"/>
                <a:satOff val="-7560"/>
                <a:lumOff val="4206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tx1"/>
              </a:solidFill>
            </a:rPr>
            <a:t>2016</a:t>
          </a:r>
          <a:endParaRPr lang="en-US" sz="6500" kern="1200" dirty="0">
            <a:solidFill>
              <a:schemeClr val="tx1"/>
            </a:solidFill>
          </a:endParaRPr>
        </a:p>
      </dsp:txBody>
      <dsp:txXfrm>
        <a:off x="0" y="2667359"/>
        <a:ext cx="3382296" cy="242430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441CBF3-A73A-4499-8770-AF28D8AE715C}">
      <dsp:nvSpPr>
        <dsp:cNvPr id="0" name=""/>
        <dsp:cNvSpPr/>
      </dsp:nvSpPr>
      <dsp:spPr>
        <a:xfrm>
          <a:off x="3382296" y="0"/>
          <a:ext cx="5073445" cy="2424307"/>
        </a:xfrm>
        <a:prstGeom prst="rightArrow">
          <a:avLst>
            <a:gd name="adj1" fmla="val 75000"/>
            <a:gd name="adj2" fmla="val 50000"/>
          </a:avLst>
        </a:prstGeom>
        <a:solidFill>
          <a:schemeClr val="accent1">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r>
            <a:rPr lang="en-US" sz="1600" b="1" kern="1200" dirty="0" smtClean="0">
              <a:solidFill>
                <a:schemeClr val="tx1"/>
              </a:solidFill>
            </a:rPr>
            <a:t>Finalize CMC work for oral administration</a:t>
          </a:r>
          <a:endParaRPr lang="en-US" sz="1600" kern="1200" dirty="0">
            <a:solidFill>
              <a:schemeClr val="tx1"/>
            </a:solidFill>
          </a:endParaRPr>
        </a:p>
        <a:p>
          <a:pPr marL="171450" lvl="1" indent="-171450" algn="l" defTabSz="711200">
            <a:lnSpc>
              <a:spcPct val="90000"/>
            </a:lnSpc>
            <a:spcBef>
              <a:spcPct val="0"/>
            </a:spcBef>
            <a:spcAft>
              <a:spcPct val="15000"/>
            </a:spcAft>
            <a:buChar char="••"/>
          </a:pPr>
          <a:r>
            <a:rPr lang="en-US" sz="1600" b="1" kern="1200" dirty="0" smtClean="0"/>
            <a:t>Conduct pre-clinical studies necessary to allow for IND clinical studies to be initiated in 2016 </a:t>
          </a:r>
        </a:p>
      </dsp:txBody>
      <dsp:txXfrm>
        <a:off x="3382296" y="0"/>
        <a:ext cx="5073445" cy="2424307"/>
      </dsp:txXfrm>
    </dsp:sp>
    <dsp:sp modelId="{025FB5CF-EB80-4D8E-AC4C-789FBBE30C15}">
      <dsp:nvSpPr>
        <dsp:cNvPr id="0" name=""/>
        <dsp:cNvSpPr/>
      </dsp:nvSpPr>
      <dsp:spPr>
        <a:xfrm>
          <a:off x="0" y="621"/>
          <a:ext cx="3382296" cy="2424307"/>
        </a:xfrm>
        <a:prstGeom prst="roundRect">
          <a:avLst/>
        </a:prstGeom>
        <a:gradFill rotWithShape="0">
          <a:gsLst>
            <a:gs pos="0">
              <a:schemeClr val="accent1">
                <a:shade val="50000"/>
                <a:hueOff val="0"/>
                <a:satOff val="0"/>
                <a:lumOff val="0"/>
                <a:alphaOff val="0"/>
                <a:tint val="100000"/>
                <a:shade val="100000"/>
                <a:satMod val="130000"/>
              </a:schemeClr>
            </a:gs>
            <a:gs pos="100000">
              <a:schemeClr val="accent1">
                <a:shade val="50000"/>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tx1"/>
              </a:solidFill>
            </a:rPr>
            <a:t>2015</a:t>
          </a:r>
          <a:endParaRPr lang="en-US" sz="6500" kern="1200" dirty="0">
            <a:solidFill>
              <a:schemeClr val="tx1"/>
            </a:solidFill>
          </a:endParaRPr>
        </a:p>
      </dsp:txBody>
      <dsp:txXfrm>
        <a:off x="0" y="621"/>
        <a:ext cx="3382296" cy="2424307"/>
      </dsp:txXfrm>
    </dsp:sp>
    <dsp:sp modelId="{EEA9DCB1-4FA6-4C1E-A5E5-B997DCC38884}">
      <dsp:nvSpPr>
        <dsp:cNvPr id="0" name=""/>
        <dsp:cNvSpPr/>
      </dsp:nvSpPr>
      <dsp:spPr>
        <a:xfrm>
          <a:off x="3382296" y="2667359"/>
          <a:ext cx="5073445" cy="2424307"/>
        </a:xfrm>
        <a:prstGeom prst="rightArrow">
          <a:avLst>
            <a:gd name="adj1" fmla="val 75000"/>
            <a:gd name="adj2" fmla="val 50000"/>
          </a:avLst>
        </a:prstGeom>
        <a:solidFill>
          <a:schemeClr val="accent1">
            <a:alpha val="90000"/>
            <a:tint val="55000"/>
            <a:hueOff val="0"/>
            <a:satOff val="0"/>
            <a:lumOff val="0"/>
            <a:alphaOff val="0"/>
          </a:schemeClr>
        </a:solidFill>
        <a:ln w="9525" cap="flat" cmpd="sng" algn="ctr">
          <a:solidFill>
            <a:schemeClr val="l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endParaRPr lang="en-US" sz="1600" b="1" kern="1200" dirty="0"/>
        </a:p>
        <a:p>
          <a:pPr marL="171450" lvl="1" indent="-171450" algn="l" defTabSz="711200">
            <a:lnSpc>
              <a:spcPct val="90000"/>
            </a:lnSpc>
            <a:spcBef>
              <a:spcPct val="0"/>
            </a:spcBef>
            <a:spcAft>
              <a:spcPct val="15000"/>
            </a:spcAft>
            <a:buChar char="••"/>
          </a:pPr>
          <a:r>
            <a:rPr lang="en-US" sz="1600" b="1" kern="1200" dirty="0" smtClean="0"/>
            <a:t>Phase I/II clinical trial in glioblastoma</a:t>
          </a:r>
          <a:br>
            <a:rPr lang="en-US" sz="1600" b="1" kern="1200" dirty="0" smtClean="0"/>
          </a:br>
          <a:r>
            <a:rPr lang="en-US" sz="1600" b="1" kern="1200" dirty="0" smtClean="0"/>
            <a:t>- Efficacy assessment in recurrent glioblastoma - Determine MTD in glioblastoma </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Plan Phase 2a studies in </a:t>
          </a:r>
          <a:r>
            <a:rPr lang="en-US" sz="1600" b="1" kern="1200" dirty="0" smtClean="0">
              <a:solidFill>
                <a:schemeClr val="tx1"/>
              </a:solidFill>
            </a:rPr>
            <a:t>other tumor types </a:t>
          </a:r>
          <a:r>
            <a:rPr lang="en-US" sz="1600" b="1" kern="1200" dirty="0" smtClean="0"/>
            <a:t>using MTD dose</a:t>
          </a:r>
          <a:br>
            <a:rPr lang="en-US" sz="1600" b="1" kern="1200" dirty="0" smtClean="0"/>
          </a:br>
          <a:r>
            <a:rPr lang="en-US" sz="1600" b="1" kern="1200" dirty="0" smtClean="0"/>
            <a:t>- </a:t>
          </a:r>
          <a:r>
            <a:rPr lang="en-US" sz="1600" b="1" kern="1200" dirty="0" smtClean="0">
              <a:solidFill>
                <a:schemeClr val="tx1"/>
              </a:solidFill>
            </a:rPr>
            <a:t>non-clinical data in breast, prostate, and lung</a:t>
          </a:r>
          <a:endParaRPr lang="en-US" sz="1600" b="1" kern="1200" dirty="0">
            <a:solidFill>
              <a:schemeClr val="tx1"/>
            </a:solidFill>
          </a:endParaRPr>
        </a:p>
      </dsp:txBody>
      <dsp:txXfrm>
        <a:off x="3382296" y="2667359"/>
        <a:ext cx="5073445" cy="2424307"/>
      </dsp:txXfrm>
    </dsp:sp>
    <dsp:sp modelId="{10714BD2-49B1-41AA-8AD3-E211E4DF631F}">
      <dsp:nvSpPr>
        <dsp:cNvPr id="0" name=""/>
        <dsp:cNvSpPr/>
      </dsp:nvSpPr>
      <dsp:spPr>
        <a:xfrm>
          <a:off x="0" y="2667359"/>
          <a:ext cx="3382296" cy="2424307"/>
        </a:xfrm>
        <a:prstGeom prst="roundRect">
          <a:avLst/>
        </a:prstGeom>
        <a:gradFill rotWithShape="0">
          <a:gsLst>
            <a:gs pos="0">
              <a:schemeClr val="accent1">
                <a:shade val="50000"/>
                <a:hueOff val="361437"/>
                <a:satOff val="-7560"/>
                <a:lumOff val="42063"/>
                <a:alphaOff val="0"/>
                <a:tint val="100000"/>
                <a:shade val="100000"/>
                <a:satMod val="130000"/>
              </a:schemeClr>
            </a:gs>
            <a:gs pos="100000">
              <a:schemeClr val="accent1">
                <a:shade val="50000"/>
                <a:hueOff val="361437"/>
                <a:satOff val="-7560"/>
                <a:lumOff val="42063"/>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47650" tIns="123825" rIns="247650" bIns="123825"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tx1"/>
              </a:solidFill>
            </a:rPr>
            <a:t>2016</a:t>
          </a:r>
          <a:endParaRPr lang="en-US" sz="6500" kern="1200" dirty="0">
            <a:solidFill>
              <a:schemeClr val="tx1"/>
            </a:solidFill>
          </a:endParaRPr>
        </a:p>
      </dsp:txBody>
      <dsp:txXfrm>
        <a:off x="0" y="2667359"/>
        <a:ext cx="3382296" cy="2424307"/>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452B83-30DB-F140-9AB7-89BD72EA9F8B}" type="datetimeFigureOut">
              <a:rPr lang="en-US" smtClean="0"/>
              <a:pPr/>
              <a:t>7/10/2015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179AF7E-6245-F543-A536-7B6CFB820371}" type="slidenum">
              <a:rPr lang="en-US" smtClean="0"/>
              <a:pPr/>
              <a:t>‹#›</a:t>
            </a:fld>
            <a:endParaRPr lang="en-US" dirty="0"/>
          </a:p>
        </p:txBody>
      </p:sp>
    </p:spTree>
    <p:extLst>
      <p:ext uri="{BB962C8B-B14F-4D97-AF65-F5344CB8AC3E}">
        <p14:creationId xmlns:p14="http://schemas.microsoft.com/office/powerpoint/2010/main" xmlns="" val="8297343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47CF758-0BA2-4BD0-A0A7-6B2537947639}"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xmlns="" val="4101431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47CF758-0BA2-4BD0-A0A7-6B2537947639}" type="slidenum">
              <a:rPr lang="en-US" smtClean="0"/>
              <a:pPr>
                <a:defRPr/>
              </a:pPr>
              <a:t>5</a:t>
            </a:fld>
            <a:endParaRPr lang="en-US" dirty="0"/>
          </a:p>
        </p:txBody>
      </p:sp>
    </p:spTree>
    <p:extLst>
      <p:ext uri="{BB962C8B-B14F-4D97-AF65-F5344CB8AC3E}">
        <p14:creationId xmlns:p14="http://schemas.microsoft.com/office/powerpoint/2010/main" xmlns="" val="187267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47CF758-0BA2-4BD0-A0A7-6B2537947639}" type="slidenum">
              <a:rPr lang="en-US" smtClean="0">
                <a:solidFill>
                  <a:prstClr val="black"/>
                </a:solidFill>
              </a:rPr>
              <a:pPr>
                <a:defRPr/>
              </a:pPr>
              <a:t>26</a:t>
            </a:fld>
            <a:endParaRPr lang="en-US" dirty="0">
              <a:solidFill>
                <a:prstClr val="black"/>
              </a:solidFill>
            </a:endParaRPr>
          </a:p>
        </p:txBody>
      </p:sp>
    </p:spTree>
    <p:extLst>
      <p:ext uri="{BB962C8B-B14F-4D97-AF65-F5344CB8AC3E}">
        <p14:creationId xmlns:p14="http://schemas.microsoft.com/office/powerpoint/2010/main" xmlns="" val="35619654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47CF758-0BA2-4BD0-A0A7-6B2537947639}" type="slidenum">
              <a:rPr lang="en-US" smtClean="0">
                <a:solidFill>
                  <a:prstClr val="black"/>
                </a:solidFill>
              </a:rPr>
              <a:pPr>
                <a:defRPr/>
              </a:pPr>
              <a:t>35</a:t>
            </a:fld>
            <a:endParaRPr lang="en-US" dirty="0">
              <a:solidFill>
                <a:prstClr val="black"/>
              </a:solidFill>
            </a:endParaRPr>
          </a:p>
        </p:txBody>
      </p:sp>
    </p:spTree>
    <p:extLst>
      <p:ext uri="{BB962C8B-B14F-4D97-AF65-F5344CB8AC3E}">
        <p14:creationId xmlns:p14="http://schemas.microsoft.com/office/powerpoint/2010/main" xmlns="" val="31036849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69457"/>
            <a:ext cx="7772400" cy="1470025"/>
          </a:xfrm>
        </p:spPr>
        <p:txBody>
          <a:bodyPr/>
          <a:lstStyle>
            <a:lvl1pPr algn="ctr">
              <a:defRPr b="1">
                <a:solidFill>
                  <a:srgbClr val="1F497D"/>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4425232"/>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pic>
        <p:nvPicPr>
          <p:cNvPr id="10" name="Picture 9" descr="page41image776.jpe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2513772" y="973904"/>
            <a:ext cx="4116457" cy="1640066"/>
          </a:xfrm>
          <a:prstGeom prst="rect">
            <a:avLst/>
          </a:prstGeom>
        </p:spPr>
      </p:pic>
    </p:spTree>
    <p:extLst>
      <p:ext uri="{BB962C8B-B14F-4D97-AF65-F5344CB8AC3E}">
        <p14:creationId xmlns:p14="http://schemas.microsoft.com/office/powerpoint/2010/main" xmlns="" val="20281212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71524"/>
            <a:ext cx="8229600" cy="925433"/>
          </a:xfrm>
        </p:spPr>
        <p:txBody>
          <a:bodyPr>
            <a:normAutofit/>
          </a:bodyPr>
          <a:lstStyle>
            <a:lvl1pPr>
              <a:defRPr sz="3600" b="1">
                <a:solidFill>
                  <a:srgbClr val="1F497D"/>
                </a:solidFill>
              </a:defRPr>
            </a:lvl1pPr>
          </a:lstStyle>
          <a:p>
            <a:r>
              <a:rPr lang="en-US" smtClean="0"/>
              <a:t>Click to edit Master title style</a:t>
            </a:r>
            <a:endParaRPr lang="en-US"/>
          </a:p>
        </p:txBody>
      </p:sp>
      <p:sp>
        <p:nvSpPr>
          <p:cNvPr id="3" name="Content Placeholder 2"/>
          <p:cNvSpPr>
            <a:spLocks noGrp="1"/>
          </p:cNvSpPr>
          <p:nvPr>
            <p:ph idx="1"/>
          </p:nvPr>
        </p:nvSpPr>
        <p:spPr>
          <a:xfrm>
            <a:off x="457200" y="1486098"/>
            <a:ext cx="8229600" cy="4640066"/>
          </a:xfrm>
        </p:spPr>
        <p:txBody>
          <a:bodyPr>
            <a:normAutofit/>
          </a:bodyPr>
          <a:lstStyle>
            <a:lvl1pPr>
              <a:defRPr sz="2000" b="1"/>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txBox="1">
            <a:spLocks/>
          </p:cNvSpPr>
          <p:nvPr userDrawn="1"/>
        </p:nvSpPr>
        <p:spPr>
          <a:xfrm>
            <a:off x="6553200" y="6669669"/>
            <a:ext cx="2133600" cy="212411"/>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rgbClr val="7F7F7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2400816-33F6-6344-AEC1-5E60C172A52C}" type="slidenum">
              <a:rPr lang="en-US" smtClean="0"/>
              <a:pPr/>
              <a:t>‹#›</a:t>
            </a:fld>
            <a:endParaRPr lang="en-US" dirty="0"/>
          </a:p>
        </p:txBody>
      </p:sp>
      <p:pic>
        <p:nvPicPr>
          <p:cNvPr id="13" name="Picture 12" descr="page41image776.jpe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7699540" y="0"/>
            <a:ext cx="1444459" cy="575497"/>
          </a:xfrm>
          <a:prstGeom prst="rect">
            <a:avLst/>
          </a:prstGeom>
        </p:spPr>
      </p:pic>
    </p:spTree>
    <p:extLst>
      <p:ext uri="{BB962C8B-B14F-4D97-AF65-F5344CB8AC3E}">
        <p14:creationId xmlns:p14="http://schemas.microsoft.com/office/powerpoint/2010/main" xmlns="" val="31713039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dirty="0" smtClean="0">
                <a:solidFill>
                  <a:prstClr val="black">
                    <a:tint val="75000"/>
                  </a:prstClr>
                </a:solidFill>
              </a:rPr>
              <a:t>Paloma Pharmaceuticals, Inc.</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6400800" y="6356350"/>
            <a:ext cx="2286000" cy="365125"/>
          </a:xfrm>
          <a:prstGeom prst="rect">
            <a:avLst/>
          </a:prstGeom>
        </p:spPr>
        <p:txBody>
          <a:bodyPr/>
          <a:lstStyle>
            <a:lvl1pPr>
              <a:defRPr/>
            </a:lvl1pPr>
          </a:lstStyle>
          <a:p>
            <a:pPr>
              <a:defRPr/>
            </a:pPr>
            <a:fld id="{82D87A63-5D94-4A62-9DEE-EBF1DC484ED2}"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xmlns="" val="3696703067"/>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71524"/>
            <a:ext cx="8229600" cy="925433"/>
          </a:xfrm>
        </p:spPr>
        <p:txBody>
          <a:bodyPr>
            <a:normAutofit/>
          </a:bodyPr>
          <a:lstStyle>
            <a:lvl1pPr>
              <a:defRPr sz="3600" b="1">
                <a:solidFill>
                  <a:srgbClr val="1F497D"/>
                </a:solidFill>
              </a:defRPr>
            </a:lvl1pPr>
          </a:lstStyle>
          <a:p>
            <a:r>
              <a:rPr lang="en-US" smtClean="0"/>
              <a:t>Click to edit Master title style</a:t>
            </a:r>
            <a:endParaRPr lang="en-US"/>
          </a:p>
        </p:txBody>
      </p:sp>
      <p:sp>
        <p:nvSpPr>
          <p:cNvPr id="3" name="Content Placeholder 2"/>
          <p:cNvSpPr>
            <a:spLocks noGrp="1"/>
          </p:cNvSpPr>
          <p:nvPr>
            <p:ph idx="1"/>
          </p:nvPr>
        </p:nvSpPr>
        <p:spPr>
          <a:xfrm>
            <a:off x="457200" y="1486098"/>
            <a:ext cx="8229600" cy="4640066"/>
          </a:xfrm>
        </p:spPr>
        <p:txBody>
          <a:bodyPr>
            <a:normAutofit/>
          </a:bodyPr>
          <a:lstStyle>
            <a:lvl1pPr>
              <a:defRPr sz="2000" b="1"/>
            </a:lvl1pPr>
            <a:lvl2pPr>
              <a:defRPr sz="1800"/>
            </a:lvl2pPr>
            <a:lvl3pPr>
              <a:defRPr sz="1600"/>
            </a:lvl3pPr>
            <a:lvl4pPr>
              <a:defRPr sz="1400"/>
            </a:lvl4pPr>
            <a:lvl5pPr>
              <a:defRPr sz="14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txBox="1">
            <a:spLocks/>
          </p:cNvSpPr>
          <p:nvPr userDrawn="1"/>
        </p:nvSpPr>
        <p:spPr>
          <a:xfrm>
            <a:off x="6553200" y="6669669"/>
            <a:ext cx="2133600" cy="212411"/>
          </a:xfrm>
          <a:prstGeom prst="rect">
            <a:avLst/>
          </a:prstGeom>
        </p:spPr>
        <p:txBody>
          <a:bodyPr vert="horz" lIns="91440" tIns="45720" rIns="91440" bIns="45720" rtlCol="0" anchor="ctr"/>
          <a:lstStyle>
            <a:defPPr>
              <a:defRPr lang="en-US"/>
            </a:defPPr>
            <a:lvl1pPr marL="0" algn="r" defTabSz="457200" rtl="0" eaLnBrk="1" latinLnBrk="0" hangingPunct="1">
              <a:defRPr sz="1000" kern="1200">
                <a:solidFill>
                  <a:srgbClr val="7F7F7F"/>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2400816-33F6-6344-AEC1-5E60C172A52C}" type="slidenum">
              <a:rPr lang="en-US" smtClean="0"/>
              <a:pPr/>
              <a:t>‹#›</a:t>
            </a:fld>
            <a:endParaRPr lang="en-US" dirty="0"/>
          </a:p>
        </p:txBody>
      </p:sp>
      <p:pic>
        <p:nvPicPr>
          <p:cNvPr id="13" name="Picture 12" descr="page41image776.jpe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7699540" y="0"/>
            <a:ext cx="1444459" cy="575497"/>
          </a:xfrm>
          <a:prstGeom prst="rect">
            <a:avLst/>
          </a:prstGeom>
        </p:spPr>
      </p:pic>
    </p:spTree>
    <p:extLst>
      <p:ext uri="{BB962C8B-B14F-4D97-AF65-F5344CB8AC3E}">
        <p14:creationId xmlns:p14="http://schemas.microsoft.com/office/powerpoint/2010/main" xmlns="" val="19829541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dirty="0" smtClean="0">
                <a:solidFill>
                  <a:prstClr val="black">
                    <a:tint val="75000"/>
                  </a:prstClr>
                </a:solidFill>
              </a:rPr>
              <a:t>Paloma Pharmaceuticals, Inc.</a:t>
            </a:r>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6400800" y="6356350"/>
            <a:ext cx="2286000" cy="365125"/>
          </a:xfrm>
          <a:prstGeom prst="rect">
            <a:avLst/>
          </a:prstGeom>
        </p:spPr>
        <p:txBody>
          <a:bodyPr/>
          <a:lstStyle>
            <a:lvl1pPr>
              <a:defRPr/>
            </a:lvl1pPr>
          </a:lstStyle>
          <a:p>
            <a:pPr>
              <a:defRPr/>
            </a:pPr>
            <a:fld id="{82D87A63-5D94-4A62-9DEE-EBF1DC484ED2}" type="slidenum">
              <a:rPr lang="en-US">
                <a:solidFill>
                  <a:prstClr val="black"/>
                </a:solidFill>
              </a:rPr>
              <a:pPr>
                <a:defRPr/>
              </a:pPr>
              <a:t>‹#›</a:t>
            </a:fld>
            <a:endParaRPr lang="en-US" dirty="0">
              <a:solidFill>
                <a:prstClr val="black"/>
              </a:solidFill>
            </a:endParaRPr>
          </a:p>
        </p:txBody>
      </p:sp>
    </p:spTree>
    <p:extLst>
      <p:ext uri="{BB962C8B-B14F-4D97-AF65-F5344CB8AC3E}">
        <p14:creationId xmlns:p14="http://schemas.microsoft.com/office/powerpoint/2010/main" xmlns="" val="3306433851"/>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8A831F-833F-D14D-927D-E3046815E253}" type="datetimeFigureOut">
              <a:rPr lang="en-US" smtClean="0"/>
              <a:pPr/>
              <a:t>7/10/2015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72FEFD-ED71-444E-929C-AB52A568EF88}" type="slidenum">
              <a:rPr lang="en-US" smtClean="0"/>
              <a:pPr/>
              <a:t>‹#›</a:t>
            </a:fld>
            <a:endParaRPr lang="en-US" dirty="0"/>
          </a:p>
        </p:txBody>
      </p:sp>
    </p:spTree>
    <p:extLst>
      <p:ext uri="{BB962C8B-B14F-4D97-AF65-F5344CB8AC3E}">
        <p14:creationId xmlns:p14="http://schemas.microsoft.com/office/powerpoint/2010/main" xmlns="" val="3836670596"/>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914400">
              <a:defRPr/>
            </a:pPr>
            <a:r>
              <a:rPr lang="en-US" dirty="0" smtClean="0">
                <a:solidFill>
                  <a:prstClr val="black">
                    <a:tint val="75000"/>
                  </a:prstClr>
                </a:solidFill>
              </a:rPr>
              <a:t>Paloma Pharmaceuticals, Inc.</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914400">
              <a:defRPr/>
            </a:pPr>
            <a:endParaRPr lang="en-US" dirty="0">
              <a:solidFill>
                <a:prstClr val="black">
                  <a:tint val="75000"/>
                </a:prstClr>
              </a:solidFill>
            </a:endParaRPr>
          </a:p>
        </p:txBody>
      </p:sp>
      <p:sp>
        <p:nvSpPr>
          <p:cNvPr id="7" name="Slide Number Placeholder 5"/>
          <p:cNvSpPr>
            <a:spLocks noGrp="1"/>
          </p:cNvSpPr>
          <p:nvPr>
            <p:ph type="sldNum" sz="quarter" idx="4"/>
          </p:nvPr>
        </p:nvSpPr>
        <p:spPr>
          <a:xfrm>
            <a:off x="6400800" y="6356350"/>
            <a:ext cx="2286000" cy="365125"/>
          </a:xfrm>
          <a:prstGeom prst="rect">
            <a:avLst/>
          </a:prstGeom>
        </p:spPr>
        <p:txBody>
          <a:bodyPr/>
          <a:lstStyle>
            <a:lvl1pPr algn="r">
              <a:defRPr/>
            </a:lvl1pPr>
          </a:lstStyle>
          <a:p>
            <a:pPr defTabSz="914400" fontAlgn="base">
              <a:spcBef>
                <a:spcPct val="0"/>
              </a:spcBef>
              <a:spcAft>
                <a:spcPct val="0"/>
              </a:spcAft>
              <a:defRPr/>
            </a:pPr>
            <a:fld id="{82D87A63-5D94-4A62-9DEE-EBF1DC484ED2}" type="slidenum">
              <a:rPr lang="en-US" smtClean="0">
                <a:solidFill>
                  <a:prstClr val="black"/>
                </a:solidFill>
                <a:latin typeface="Arial" charset="0"/>
                <a:cs typeface="Arial" charset="0"/>
              </a:rPr>
              <a:pPr defTabSz="914400" fontAlgn="base">
                <a:spcBef>
                  <a:spcPct val="0"/>
                </a:spcBef>
                <a:spcAft>
                  <a:spcPct val="0"/>
                </a:spcAft>
                <a:defRPr/>
              </a:pPr>
              <a:t>‹#›</a:t>
            </a:fld>
            <a:endParaRPr lang="en-US" dirty="0">
              <a:solidFill>
                <a:prstClr val="black"/>
              </a:solidFill>
              <a:latin typeface="Arial" charset="0"/>
              <a:cs typeface="Arial" charset="0"/>
            </a:endParaRPr>
          </a:p>
        </p:txBody>
      </p:sp>
    </p:spTree>
    <p:extLst>
      <p:ext uri="{BB962C8B-B14F-4D97-AF65-F5344CB8AC3E}">
        <p14:creationId xmlns:p14="http://schemas.microsoft.com/office/powerpoint/2010/main" xmlns="" val="2565257171"/>
      </p:ext>
    </p:extLst>
  </p:cSld>
  <p:clrMap bg1="lt1" tx1="dk1" bg2="lt2" tx2="dk2" accent1="accent1" accent2="accent2" accent3="accent3" accent4="accent4" accent5="accent5" accent6="accent6" hlink="hlink" folHlink="folHlink"/>
  <p:sldLayoutIdLst>
    <p:sldLayoutId id="2147483653" r:id="rId1"/>
    <p:sldLayoutId id="2147483656" r:id="rId2"/>
  </p:sldLayoutIdLst>
  <p:transition>
    <p:wipe dir="r"/>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defTabSz="914400">
              <a:defRPr/>
            </a:pPr>
            <a:r>
              <a:rPr lang="en-US" dirty="0" smtClean="0">
                <a:solidFill>
                  <a:prstClr val="black">
                    <a:tint val="75000"/>
                  </a:prstClr>
                </a:solidFill>
              </a:rPr>
              <a:t>Paloma Pharmaceuticals, Inc.</a:t>
            </a:r>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defTabSz="914400">
              <a:defRPr/>
            </a:pPr>
            <a:endParaRPr lang="en-US" dirty="0">
              <a:solidFill>
                <a:prstClr val="black">
                  <a:tint val="75000"/>
                </a:prstClr>
              </a:solidFill>
            </a:endParaRPr>
          </a:p>
        </p:txBody>
      </p:sp>
      <p:sp>
        <p:nvSpPr>
          <p:cNvPr id="7" name="Slide Number Placeholder 5"/>
          <p:cNvSpPr>
            <a:spLocks noGrp="1"/>
          </p:cNvSpPr>
          <p:nvPr>
            <p:ph type="sldNum" sz="quarter" idx="4"/>
          </p:nvPr>
        </p:nvSpPr>
        <p:spPr>
          <a:xfrm>
            <a:off x="6400800" y="6356350"/>
            <a:ext cx="2286000" cy="365125"/>
          </a:xfrm>
          <a:prstGeom prst="rect">
            <a:avLst/>
          </a:prstGeom>
        </p:spPr>
        <p:txBody>
          <a:bodyPr/>
          <a:lstStyle>
            <a:lvl1pPr algn="r">
              <a:defRPr/>
            </a:lvl1pPr>
          </a:lstStyle>
          <a:p>
            <a:pPr defTabSz="914400" fontAlgn="base">
              <a:spcBef>
                <a:spcPct val="0"/>
              </a:spcBef>
              <a:spcAft>
                <a:spcPct val="0"/>
              </a:spcAft>
              <a:defRPr/>
            </a:pPr>
            <a:fld id="{82D87A63-5D94-4A62-9DEE-EBF1DC484ED2}" type="slidenum">
              <a:rPr lang="en-US" smtClean="0">
                <a:solidFill>
                  <a:prstClr val="black"/>
                </a:solidFill>
                <a:latin typeface="Arial" charset="0"/>
                <a:cs typeface="Arial" charset="0"/>
              </a:rPr>
              <a:pPr defTabSz="914400" fontAlgn="base">
                <a:spcBef>
                  <a:spcPct val="0"/>
                </a:spcBef>
                <a:spcAft>
                  <a:spcPct val="0"/>
                </a:spcAft>
                <a:defRPr/>
              </a:pPr>
              <a:t>‹#›</a:t>
            </a:fld>
            <a:endParaRPr lang="en-US" dirty="0">
              <a:solidFill>
                <a:prstClr val="black"/>
              </a:solidFill>
              <a:latin typeface="Arial" charset="0"/>
              <a:cs typeface="Arial" charset="0"/>
            </a:endParaRPr>
          </a:p>
        </p:txBody>
      </p:sp>
    </p:spTree>
    <p:extLst>
      <p:ext uri="{BB962C8B-B14F-4D97-AF65-F5344CB8AC3E}">
        <p14:creationId xmlns:p14="http://schemas.microsoft.com/office/powerpoint/2010/main" xmlns="" val="1538985594"/>
      </p:ext>
    </p:extLst>
  </p:cSld>
  <p:clrMap bg1="lt1" tx1="dk1" bg2="lt2" tx2="dk2" accent1="accent1" accent2="accent2" accent3="accent3" accent4="accent4" accent5="accent5" accent6="accent6" hlink="hlink" folHlink="folHlink"/>
  <p:sldLayoutIdLst>
    <p:sldLayoutId id="2147483655" r:id="rId1"/>
  </p:sldLayoutIdLst>
  <p:transition>
    <p:wipe dir="r"/>
  </p:transition>
  <p:hf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cid:8BBCEC01-D76F-450F-BF00-6C79949076D1"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cid:8BBCEC01-D76F-450F-BF00-6C79949076D1"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cid:8BBCEC01-D76F-450F-BF00-6C79949076D1"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pic>
        <p:nvPicPr>
          <p:cNvPr id="4" name="Picture 3" descr="cid:8BBCEC01-D76F-450F-BF00-6C79949076D1"/>
          <p:cNvPicPr/>
          <p:nvPr/>
        </p:nvPicPr>
        <p:blipFill>
          <a:blip r:embed="rId3" r:link="rId4" cstate="print">
            <a:extLst>
              <a:ext uri="{28A0092B-C50C-407E-A947-70E740481C1C}">
                <a14:useLocalDpi xmlns:a14="http://schemas.microsoft.com/office/drawing/2010/main" xmlns="" val="0"/>
              </a:ext>
            </a:extLst>
          </a:blip>
          <a:srcRect/>
          <a:stretch>
            <a:fillRect/>
          </a:stretch>
        </p:blipFill>
        <p:spPr bwMode="auto">
          <a:xfrm>
            <a:off x="2374710" y="2616959"/>
            <a:ext cx="4162568" cy="1624083"/>
          </a:xfrm>
          <a:prstGeom prst="rect">
            <a:avLst/>
          </a:prstGeom>
          <a:noFill/>
          <a:ln>
            <a:noFill/>
          </a:ln>
        </p:spPr>
      </p:pic>
      <p:sp>
        <p:nvSpPr>
          <p:cNvPr id="5" name="TextBox 4"/>
          <p:cNvSpPr txBox="1"/>
          <p:nvPr/>
        </p:nvSpPr>
        <p:spPr>
          <a:xfrm>
            <a:off x="6409400" y="5759891"/>
            <a:ext cx="3290131" cy="646331"/>
          </a:xfrm>
          <a:prstGeom prst="rect">
            <a:avLst/>
          </a:prstGeom>
          <a:noFill/>
        </p:spPr>
        <p:txBody>
          <a:bodyPr wrap="square" rtlCol="0">
            <a:spAutoFit/>
          </a:bodyPr>
          <a:lstStyle/>
          <a:p>
            <a:r>
              <a:rPr lang="en-US" dirty="0">
                <a:solidFill>
                  <a:srgbClr val="0070C0"/>
                </a:solidFill>
              </a:rPr>
              <a:t>Investor</a:t>
            </a:r>
            <a:r>
              <a:rPr lang="en-US" dirty="0" smtClean="0">
                <a:solidFill>
                  <a:srgbClr val="FF0000"/>
                </a:solidFill>
              </a:rPr>
              <a:t> </a:t>
            </a:r>
            <a:r>
              <a:rPr lang="en-US" dirty="0" smtClean="0">
                <a:solidFill>
                  <a:srgbClr val="0070C0"/>
                </a:solidFill>
              </a:rPr>
              <a:t>Presentation</a:t>
            </a:r>
          </a:p>
          <a:p>
            <a:r>
              <a:rPr lang="en-US" dirty="0" smtClean="0">
                <a:solidFill>
                  <a:srgbClr val="0070C0"/>
                </a:solidFill>
              </a:rPr>
              <a:t>July 2015</a:t>
            </a:r>
            <a:endParaRPr lang="en-US" dirty="0">
              <a:solidFill>
                <a:srgbClr val="0070C0"/>
              </a:solidFill>
            </a:endParaRPr>
          </a:p>
        </p:txBody>
      </p:sp>
      <p:sp>
        <p:nvSpPr>
          <p:cNvPr id="6" name="TextBox 5"/>
          <p:cNvSpPr txBox="1"/>
          <p:nvPr/>
        </p:nvSpPr>
        <p:spPr>
          <a:xfrm>
            <a:off x="273453" y="6041868"/>
            <a:ext cx="1710092" cy="369332"/>
          </a:xfrm>
          <a:prstGeom prst="rect">
            <a:avLst/>
          </a:prstGeom>
          <a:noFill/>
        </p:spPr>
        <p:txBody>
          <a:bodyPr wrap="square" rtlCol="0">
            <a:spAutoFit/>
          </a:bodyPr>
          <a:lstStyle/>
          <a:p>
            <a:r>
              <a:rPr lang="en-US" dirty="0" smtClean="0">
                <a:solidFill>
                  <a:srgbClr val="0070C0"/>
                </a:solidFill>
              </a:rPr>
              <a:t>OTCQX: RESX</a:t>
            </a:r>
            <a:endParaRPr lang="en-US" dirty="0">
              <a:solidFill>
                <a:srgbClr val="0070C0"/>
              </a:solidFill>
            </a:endParaRPr>
          </a:p>
        </p:txBody>
      </p:sp>
    </p:spTree>
    <p:extLst>
      <p:ext uri="{BB962C8B-B14F-4D97-AF65-F5344CB8AC3E}">
        <p14:creationId xmlns:p14="http://schemas.microsoft.com/office/powerpoint/2010/main" xmlns="" val="424698028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371600" y="3600450"/>
            <a:ext cx="6400800" cy="2038350"/>
          </a:xfrm>
        </p:spPr>
        <p:txBody>
          <a:bodyPr>
            <a:normAutofit/>
          </a:bodyPr>
          <a:lstStyle/>
          <a:p>
            <a:r>
              <a:rPr lang="en-US" sz="5400" b="1" dirty="0" smtClean="0">
                <a:solidFill>
                  <a:srgbClr val="1F497D"/>
                </a:solidFill>
                <a:latin typeface="Calibri"/>
                <a:cs typeface="Arial" charset="0"/>
              </a:rPr>
              <a:t>Ophthalmology</a:t>
            </a:r>
          </a:p>
          <a:p>
            <a:r>
              <a:rPr lang="en-US" sz="3900" b="1" dirty="0">
                <a:solidFill>
                  <a:srgbClr val="1F497D"/>
                </a:solidFill>
                <a:latin typeface="Calibri"/>
                <a:cs typeface="Arial" charset="0"/>
              </a:rPr>
              <a:t>RES-529</a:t>
            </a:r>
          </a:p>
          <a:p>
            <a:pPr marL="0" lvl="2"/>
            <a:r>
              <a:rPr lang="en-US" sz="2000" b="1" dirty="0">
                <a:solidFill>
                  <a:srgbClr val="002060"/>
                </a:solidFill>
              </a:rPr>
              <a:t>First-in-class PI3K/Akt/mTOR pathway inhibitor</a:t>
            </a:r>
          </a:p>
          <a:p>
            <a:endParaRPr lang="en-US" sz="5400" b="1" dirty="0">
              <a:solidFill>
                <a:srgbClr val="1F497D"/>
              </a:solidFill>
              <a:latin typeface="Calibri"/>
              <a:cs typeface="Arial" charset="0"/>
            </a:endParaRPr>
          </a:p>
        </p:txBody>
      </p:sp>
    </p:spTree>
    <p:extLst>
      <p:ext uri="{BB962C8B-B14F-4D97-AF65-F5344CB8AC3E}">
        <p14:creationId xmlns:p14="http://schemas.microsoft.com/office/powerpoint/2010/main" xmlns="" val="10344404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26142" y="4076967"/>
            <a:ext cx="8791917" cy="2661424"/>
            <a:chOff x="4118" y="0"/>
            <a:chExt cx="3962102" cy="4525963"/>
          </a:xfrm>
        </p:grpSpPr>
        <p:sp>
          <p:nvSpPr>
            <p:cNvPr id="17" name="Rounded Rectangle 16"/>
            <p:cNvSpPr/>
            <p:nvPr/>
          </p:nvSpPr>
          <p:spPr>
            <a:xfrm>
              <a:off x="4118" y="0"/>
              <a:ext cx="3962102" cy="4525963"/>
            </a:xfrm>
            <a:prstGeom prst="roundRect">
              <a:avLst>
                <a:gd name="adj" fmla="val 10000"/>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8" name="Rounded Rectangle 4"/>
            <p:cNvSpPr/>
            <p:nvPr/>
          </p:nvSpPr>
          <p:spPr>
            <a:xfrm>
              <a:off x="4118" y="0"/>
              <a:ext cx="3962102" cy="135778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endParaRPr lang="en-US" sz="3400" kern="1200" dirty="0"/>
            </a:p>
          </p:txBody>
        </p:sp>
      </p:grpSp>
      <p:grpSp>
        <p:nvGrpSpPr>
          <p:cNvPr id="8" name="Group 7"/>
          <p:cNvGrpSpPr/>
          <p:nvPr/>
        </p:nvGrpSpPr>
        <p:grpSpPr>
          <a:xfrm>
            <a:off x="1736362" y="2111109"/>
            <a:ext cx="6969103" cy="504949"/>
            <a:chOff x="400329" y="1358175"/>
            <a:chExt cx="3169681" cy="889170"/>
          </a:xfrm>
        </p:grpSpPr>
        <p:sp>
          <p:nvSpPr>
            <p:cNvPr id="15" name="Rounded Rectangle 14"/>
            <p:cNvSpPr/>
            <p:nvPr/>
          </p:nvSpPr>
          <p:spPr>
            <a:xfrm>
              <a:off x="400329" y="1358175"/>
              <a:ext cx="3169681" cy="8891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Rounded Rectangle 6"/>
            <p:cNvSpPr/>
            <p:nvPr/>
          </p:nvSpPr>
          <p:spPr>
            <a:xfrm>
              <a:off x="426372" y="1384218"/>
              <a:ext cx="3117595" cy="837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20 million cases of Wet AMD in the US/EU</a:t>
              </a:r>
              <a:endParaRPr lang="en-US" sz="1800" kern="1200" dirty="0"/>
            </a:p>
          </p:txBody>
        </p:sp>
      </p:grpSp>
      <p:grpSp>
        <p:nvGrpSpPr>
          <p:cNvPr id="9" name="Group 8"/>
          <p:cNvGrpSpPr/>
          <p:nvPr/>
        </p:nvGrpSpPr>
        <p:grpSpPr>
          <a:xfrm>
            <a:off x="1736362" y="2693743"/>
            <a:ext cx="6969103" cy="504949"/>
            <a:chOff x="400329" y="2384141"/>
            <a:chExt cx="3169681" cy="889170"/>
          </a:xfrm>
        </p:grpSpPr>
        <p:sp>
          <p:nvSpPr>
            <p:cNvPr id="13" name="Rounded Rectangle 12"/>
            <p:cNvSpPr/>
            <p:nvPr/>
          </p:nvSpPr>
          <p:spPr>
            <a:xfrm>
              <a:off x="400329" y="2384141"/>
              <a:ext cx="3169681" cy="8891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4" name="Rounded Rectangle 8"/>
            <p:cNvSpPr/>
            <p:nvPr/>
          </p:nvSpPr>
          <p:spPr>
            <a:xfrm>
              <a:off x="426372" y="2410184"/>
              <a:ext cx="3117595" cy="837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10% of patients 66 to 74 years of age will have findings of macular degeneration</a:t>
              </a:r>
              <a:endParaRPr lang="en-US" sz="1800" kern="1200" dirty="0"/>
            </a:p>
          </p:txBody>
        </p:sp>
      </p:grpSp>
      <p:grpSp>
        <p:nvGrpSpPr>
          <p:cNvPr id="10" name="Group 9"/>
          <p:cNvGrpSpPr/>
          <p:nvPr/>
        </p:nvGrpSpPr>
        <p:grpSpPr>
          <a:xfrm>
            <a:off x="1736362" y="3276377"/>
            <a:ext cx="6969103" cy="504949"/>
            <a:chOff x="400329" y="3410107"/>
            <a:chExt cx="3169681" cy="889170"/>
          </a:xfrm>
        </p:grpSpPr>
        <p:sp>
          <p:nvSpPr>
            <p:cNvPr id="11" name="Rounded Rectangle 10"/>
            <p:cNvSpPr/>
            <p:nvPr/>
          </p:nvSpPr>
          <p:spPr>
            <a:xfrm>
              <a:off x="400329" y="3410107"/>
              <a:ext cx="3169681" cy="889170"/>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2" name="Rounded Rectangle 10"/>
            <p:cNvSpPr/>
            <p:nvPr/>
          </p:nvSpPr>
          <p:spPr>
            <a:xfrm>
              <a:off x="426372" y="3436150"/>
              <a:ext cx="3117595" cy="8370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en-US" sz="1800" kern="1200" dirty="0" smtClean="0"/>
                <a:t>Prevalence increases to 30% in patients 75 to 85 years of age</a:t>
              </a:r>
              <a:endParaRPr lang="en-US" sz="1800" kern="1200" dirty="0"/>
            </a:p>
          </p:txBody>
        </p:sp>
      </p:grpSp>
      <p:sp>
        <p:nvSpPr>
          <p:cNvPr id="22" name="Content Placeholder 21"/>
          <p:cNvSpPr>
            <a:spLocks noGrp="1"/>
          </p:cNvSpPr>
          <p:nvPr>
            <p:ph idx="1"/>
          </p:nvPr>
        </p:nvSpPr>
        <p:spPr/>
        <p:txBody>
          <a:bodyPr/>
          <a:lstStyle/>
          <a:p>
            <a:endParaRPr lang="en-US" dirty="0" smtClean="0"/>
          </a:p>
          <a:p>
            <a:endParaRPr lang="en-US" dirty="0"/>
          </a:p>
          <a:p>
            <a:pPr marL="0" indent="0">
              <a:buNone/>
            </a:pPr>
            <a:endParaRPr lang="en-US" dirty="0" smtClean="0"/>
          </a:p>
        </p:txBody>
      </p:sp>
      <p:sp>
        <p:nvSpPr>
          <p:cNvPr id="23" name="Rectangle 22"/>
          <p:cNvSpPr/>
          <p:nvPr/>
        </p:nvSpPr>
        <p:spPr>
          <a:xfrm>
            <a:off x="63872" y="2507906"/>
            <a:ext cx="1789471" cy="840230"/>
          </a:xfrm>
          <a:prstGeom prst="rect">
            <a:avLst/>
          </a:prstGeom>
        </p:spPr>
        <p:txBody>
          <a:bodyPr wrap="square">
            <a:spAutoFit/>
          </a:bodyPr>
          <a:lstStyle/>
          <a:p>
            <a:pPr lvl="0" algn="ctr" defTabSz="1511300">
              <a:lnSpc>
                <a:spcPct val="90000"/>
              </a:lnSpc>
              <a:spcAft>
                <a:spcPct val="35000"/>
              </a:spcAft>
            </a:pPr>
            <a:r>
              <a:rPr lang="en-US" b="1" dirty="0" smtClean="0"/>
              <a:t>Age-Related Macular Degeneration</a:t>
            </a:r>
            <a:endParaRPr lang="en-US" dirty="0"/>
          </a:p>
        </p:txBody>
      </p:sp>
      <p:cxnSp>
        <p:nvCxnSpPr>
          <p:cNvPr id="25" name="Straight Connector 24"/>
          <p:cNvCxnSpPr/>
          <p:nvPr/>
        </p:nvCxnSpPr>
        <p:spPr>
          <a:xfrm>
            <a:off x="5329084" y="4112442"/>
            <a:ext cx="0" cy="257024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676404" y="4112442"/>
            <a:ext cx="0" cy="257024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94968" y="4188543"/>
            <a:ext cx="1381436" cy="2585323"/>
          </a:xfrm>
          <a:prstGeom prst="rect">
            <a:avLst/>
          </a:prstGeom>
          <a:noFill/>
        </p:spPr>
        <p:txBody>
          <a:bodyPr wrap="square" rtlCol="0">
            <a:spAutoFit/>
          </a:bodyPr>
          <a:lstStyle/>
          <a:p>
            <a:r>
              <a:rPr lang="en-US" sz="1600" b="1" dirty="0" smtClean="0"/>
              <a:t>Competitor</a:t>
            </a:r>
          </a:p>
          <a:p>
            <a:endParaRPr lang="en-US" sz="1600" b="1" dirty="0" smtClean="0"/>
          </a:p>
          <a:p>
            <a:endParaRPr lang="en-US" sz="1600" b="1" dirty="0" smtClean="0"/>
          </a:p>
          <a:p>
            <a:r>
              <a:rPr lang="en-US" sz="1600" b="1" dirty="0" smtClean="0"/>
              <a:t>Cost</a:t>
            </a:r>
          </a:p>
          <a:p>
            <a:endParaRPr lang="en-US" sz="1600" b="1" dirty="0"/>
          </a:p>
          <a:p>
            <a:endParaRPr lang="en-US" sz="1600" b="1" dirty="0" smtClean="0"/>
          </a:p>
          <a:p>
            <a:r>
              <a:rPr lang="en-US" sz="1600" b="1" dirty="0" smtClean="0"/>
              <a:t>Treatment</a:t>
            </a:r>
          </a:p>
          <a:p>
            <a:endParaRPr lang="en-US" sz="1600" b="1" dirty="0"/>
          </a:p>
          <a:p>
            <a:r>
              <a:rPr lang="en-US" sz="1600" b="1" dirty="0" smtClean="0"/>
              <a:t>Sales</a:t>
            </a:r>
          </a:p>
          <a:p>
            <a:endParaRPr lang="en-US" dirty="0"/>
          </a:p>
        </p:txBody>
      </p:sp>
      <p:sp>
        <p:nvSpPr>
          <p:cNvPr id="35" name="TextBox 34"/>
          <p:cNvSpPr txBox="1"/>
          <p:nvPr/>
        </p:nvSpPr>
        <p:spPr>
          <a:xfrm>
            <a:off x="1774687" y="4186413"/>
            <a:ext cx="3387247" cy="2462213"/>
          </a:xfrm>
          <a:prstGeom prst="rect">
            <a:avLst/>
          </a:prstGeom>
          <a:noFill/>
        </p:spPr>
        <p:txBody>
          <a:bodyPr wrap="square" rtlCol="0">
            <a:spAutoFit/>
          </a:bodyPr>
          <a:lstStyle/>
          <a:p>
            <a:r>
              <a:rPr lang="en-US" sz="1400" dirty="0" smtClean="0"/>
              <a:t>Lucentis (Genentech/Novartis</a:t>
            </a:r>
            <a:r>
              <a:rPr lang="en-US" sz="1400" dirty="0"/>
              <a:t>) </a:t>
            </a:r>
          </a:p>
          <a:p>
            <a:endParaRPr lang="en-US" sz="1400" b="1" dirty="0" smtClean="0"/>
          </a:p>
          <a:p>
            <a:endParaRPr lang="en-US" sz="1400" dirty="0" smtClean="0"/>
          </a:p>
          <a:p>
            <a:r>
              <a:rPr lang="en-US" sz="1400" dirty="0" smtClean="0"/>
              <a:t>Cost </a:t>
            </a:r>
            <a:r>
              <a:rPr lang="en-US" sz="1400" dirty="0"/>
              <a:t>of single injection approximately $2,000.00</a:t>
            </a:r>
          </a:p>
          <a:p>
            <a:endParaRPr lang="en-US" sz="1400" b="1" dirty="0"/>
          </a:p>
          <a:p>
            <a:endParaRPr lang="en-US" sz="1400" dirty="0" smtClean="0"/>
          </a:p>
          <a:p>
            <a:r>
              <a:rPr lang="en-US" sz="1400" dirty="0" smtClean="0"/>
              <a:t>Treatments every four to six weeks</a:t>
            </a:r>
            <a:endParaRPr lang="en-US" sz="1400" dirty="0"/>
          </a:p>
          <a:p>
            <a:endParaRPr lang="en-US" sz="1400" dirty="0" smtClean="0"/>
          </a:p>
          <a:p>
            <a:endParaRPr lang="en-US" sz="1400" dirty="0" smtClean="0"/>
          </a:p>
          <a:p>
            <a:r>
              <a:rPr lang="en-US" sz="1400" dirty="0" smtClean="0"/>
              <a:t>Approximately $4 billion for all indications</a:t>
            </a:r>
          </a:p>
        </p:txBody>
      </p:sp>
      <p:sp>
        <p:nvSpPr>
          <p:cNvPr id="36" name="TextBox 35"/>
          <p:cNvSpPr txBox="1"/>
          <p:nvPr/>
        </p:nvSpPr>
        <p:spPr>
          <a:xfrm>
            <a:off x="5496235" y="4186413"/>
            <a:ext cx="3521824" cy="2677656"/>
          </a:xfrm>
          <a:prstGeom prst="rect">
            <a:avLst/>
          </a:prstGeom>
          <a:noFill/>
        </p:spPr>
        <p:txBody>
          <a:bodyPr wrap="square" rtlCol="0">
            <a:spAutoFit/>
          </a:bodyPr>
          <a:lstStyle/>
          <a:p>
            <a:r>
              <a:rPr lang="en-US" sz="1400" dirty="0" smtClean="0"/>
              <a:t>Eylea (Regeneron/Bayer/Sanofi)</a:t>
            </a:r>
            <a:endParaRPr lang="en-US" sz="1400" dirty="0"/>
          </a:p>
          <a:p>
            <a:endParaRPr lang="en-US" sz="1400" b="1" dirty="0" smtClean="0"/>
          </a:p>
          <a:p>
            <a:endParaRPr lang="en-US" sz="1400" dirty="0" smtClean="0"/>
          </a:p>
          <a:p>
            <a:r>
              <a:rPr lang="en-US" sz="1400" dirty="0" smtClean="0"/>
              <a:t>Cost </a:t>
            </a:r>
            <a:r>
              <a:rPr lang="en-US" sz="1400" dirty="0"/>
              <a:t>of single injection approximately </a:t>
            </a:r>
            <a:endParaRPr lang="en-US" sz="1400" dirty="0" smtClean="0"/>
          </a:p>
          <a:p>
            <a:r>
              <a:rPr lang="en-US" sz="1400" dirty="0" smtClean="0"/>
              <a:t>$</a:t>
            </a:r>
            <a:r>
              <a:rPr lang="en-US" sz="1400" dirty="0"/>
              <a:t>2,000.00</a:t>
            </a:r>
          </a:p>
          <a:p>
            <a:endParaRPr lang="en-US" sz="1400" b="1" dirty="0"/>
          </a:p>
          <a:p>
            <a:endParaRPr lang="en-US" sz="1400" dirty="0" smtClean="0"/>
          </a:p>
          <a:p>
            <a:r>
              <a:rPr lang="en-US" sz="1400" dirty="0" smtClean="0"/>
              <a:t>Treatments every eight to twelve weeks</a:t>
            </a:r>
          </a:p>
          <a:p>
            <a:endParaRPr lang="en-US" sz="1400" dirty="0"/>
          </a:p>
          <a:p>
            <a:endParaRPr lang="en-US" sz="1400" dirty="0" smtClean="0"/>
          </a:p>
          <a:p>
            <a:r>
              <a:rPr lang="en-US" sz="1400" dirty="0" smtClean="0"/>
              <a:t>Approximately $2.8 billion for all indications</a:t>
            </a:r>
            <a:endParaRPr lang="en-US" sz="1400" dirty="0"/>
          </a:p>
          <a:p>
            <a:endParaRPr lang="en-US" sz="1400" dirty="0" smtClean="0"/>
          </a:p>
        </p:txBody>
      </p:sp>
      <p:cxnSp>
        <p:nvCxnSpPr>
          <p:cNvPr id="38" name="Straight Connector 37"/>
          <p:cNvCxnSpPr/>
          <p:nvPr/>
        </p:nvCxnSpPr>
        <p:spPr>
          <a:xfrm>
            <a:off x="226142" y="4670321"/>
            <a:ext cx="871138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26142" y="5432255"/>
            <a:ext cx="871138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26141" y="6159908"/>
            <a:ext cx="8711381"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60554" y="1175298"/>
            <a:ext cx="8642555" cy="923330"/>
          </a:xfrm>
          <a:prstGeom prst="rect">
            <a:avLst/>
          </a:prstGeom>
        </p:spPr>
        <p:txBody>
          <a:bodyPr wrap="square">
            <a:spAutoFit/>
          </a:bodyPr>
          <a:lstStyle/>
          <a:p>
            <a:pPr marL="285750" indent="-285750" eaLnBrk="1" hangingPunct="1">
              <a:spcBef>
                <a:spcPts val="0"/>
              </a:spcBef>
              <a:buClr>
                <a:schemeClr val="tx2"/>
              </a:buClr>
              <a:buFont typeface="Arial" panose="020B0604020202020204" pitchFamily="34" charset="0"/>
              <a:buChar char="•"/>
            </a:pPr>
            <a:r>
              <a:rPr lang="en-US" b="1" dirty="0"/>
              <a:t>RES-529 initial </a:t>
            </a:r>
            <a:r>
              <a:rPr lang="en-US" b="1" dirty="0" smtClean="0"/>
              <a:t>ophthalmologic </a:t>
            </a:r>
            <a:r>
              <a:rPr lang="en-US" b="1" dirty="0"/>
              <a:t>indication is for Wet AMD</a:t>
            </a:r>
          </a:p>
          <a:p>
            <a:pPr marL="285750" indent="-285750" eaLnBrk="1" hangingPunct="1">
              <a:spcBef>
                <a:spcPts val="0"/>
              </a:spcBef>
              <a:buClr>
                <a:schemeClr val="tx2"/>
              </a:buClr>
              <a:buFont typeface="Arial" panose="020B0604020202020204" pitchFamily="34" charset="0"/>
              <a:buChar char="•"/>
            </a:pPr>
            <a:r>
              <a:rPr lang="en-US" b="1" dirty="0"/>
              <a:t>Back of the eye diseases have large market size and financial </a:t>
            </a:r>
            <a:r>
              <a:rPr lang="en-US" b="1" dirty="0" smtClean="0"/>
              <a:t>potential</a:t>
            </a:r>
          </a:p>
          <a:p>
            <a:pPr marL="285750" indent="-285750" eaLnBrk="1" hangingPunct="1">
              <a:spcBef>
                <a:spcPts val="0"/>
              </a:spcBef>
              <a:buClr>
                <a:schemeClr val="tx2"/>
              </a:buClr>
              <a:buFont typeface="Arial" panose="020B0604020202020204" pitchFamily="34" charset="0"/>
              <a:buChar char="•"/>
            </a:pPr>
            <a:r>
              <a:rPr lang="en-US" b="1" dirty="0" smtClean="0"/>
              <a:t>Wet AMD has approximately $6 billion in WW sales</a:t>
            </a:r>
            <a:endParaRPr lang="en-US" b="1" dirty="0"/>
          </a:p>
        </p:txBody>
      </p:sp>
      <p:sp>
        <p:nvSpPr>
          <p:cNvPr id="46" name="Rectangle 45"/>
          <p:cNvSpPr/>
          <p:nvPr/>
        </p:nvSpPr>
        <p:spPr>
          <a:xfrm>
            <a:off x="421911" y="540897"/>
            <a:ext cx="4159921" cy="584775"/>
          </a:xfrm>
          <a:prstGeom prst="rect">
            <a:avLst/>
          </a:prstGeom>
        </p:spPr>
        <p:txBody>
          <a:bodyPr wrap="none">
            <a:spAutoFit/>
          </a:bodyPr>
          <a:lstStyle/>
          <a:p>
            <a:r>
              <a:rPr lang="en-US" sz="3200" b="1" dirty="0">
                <a:solidFill>
                  <a:srgbClr val="1F497D"/>
                </a:solidFill>
                <a:latin typeface="Calibri"/>
                <a:ea typeface="+mj-ea"/>
              </a:rPr>
              <a:t>Ophthalmology Market</a:t>
            </a:r>
            <a:endParaRPr lang="en-US" dirty="0"/>
          </a:p>
        </p:txBody>
      </p:sp>
    </p:spTree>
    <p:extLst>
      <p:ext uri="{BB962C8B-B14F-4D97-AF65-F5344CB8AC3E}">
        <p14:creationId xmlns:p14="http://schemas.microsoft.com/office/powerpoint/2010/main" xmlns="" val="9609769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7033"/>
            <a:ext cx="8229600" cy="942612"/>
          </a:xfrm>
        </p:spPr>
        <p:txBody>
          <a:bodyPr>
            <a:noAutofit/>
          </a:bodyPr>
          <a:lstStyle/>
          <a:p>
            <a:pPr algn="l"/>
            <a:r>
              <a:rPr lang="en-US" sz="3200" dirty="0" smtClean="0">
                <a:latin typeface="Calibri"/>
                <a:ea typeface="+mn-ea"/>
                <a:cs typeface="Arial" charset="0"/>
              </a:rPr>
              <a:t/>
            </a:r>
            <a:br>
              <a:rPr lang="en-US" sz="3200" dirty="0" smtClean="0">
                <a:latin typeface="Calibri"/>
                <a:ea typeface="+mn-ea"/>
                <a:cs typeface="Arial" charset="0"/>
              </a:rPr>
            </a:br>
            <a:r>
              <a:rPr lang="en-US" sz="3200" dirty="0" smtClean="0">
                <a:latin typeface="Calibri"/>
                <a:ea typeface="+mn-ea"/>
                <a:cs typeface="Arial" charset="0"/>
              </a:rPr>
              <a:t>RES-529 </a:t>
            </a:r>
            <a:r>
              <a:rPr lang="en-US" sz="3200" dirty="0">
                <a:latin typeface="Calibri"/>
                <a:ea typeface="+mn-ea"/>
                <a:cs typeface="Arial" charset="0"/>
              </a:rPr>
              <a:t>Clinical Advantage in Wet AMD</a:t>
            </a:r>
          </a:p>
        </p:txBody>
      </p:sp>
      <p:sp>
        <p:nvSpPr>
          <p:cNvPr id="3" name="Content Placeholder 2"/>
          <p:cNvSpPr>
            <a:spLocks noGrp="1"/>
          </p:cNvSpPr>
          <p:nvPr>
            <p:ph idx="1"/>
          </p:nvPr>
        </p:nvSpPr>
        <p:spPr>
          <a:xfrm>
            <a:off x="112889" y="1184564"/>
            <a:ext cx="8932333" cy="5309754"/>
          </a:xfrm>
        </p:spPr>
        <p:txBody>
          <a:bodyPr>
            <a:normAutofit/>
          </a:bodyPr>
          <a:lstStyle/>
          <a:p>
            <a:pPr marL="0" indent="0">
              <a:spcBef>
                <a:spcPts val="0"/>
              </a:spcBef>
              <a:buNone/>
            </a:pPr>
            <a:endParaRPr lang="en-US" dirty="0" smtClean="0"/>
          </a:p>
          <a:p>
            <a:pPr marL="0" indent="0">
              <a:spcBef>
                <a:spcPts val="0"/>
              </a:spcBef>
              <a:buNone/>
            </a:pPr>
            <a:endParaRPr lang="en-US" dirty="0" smtClean="0"/>
          </a:p>
          <a:p>
            <a:pPr>
              <a:spcBef>
                <a:spcPts val="0"/>
              </a:spcBef>
              <a:buFont typeface="Arial" panose="020B0604020202020204" pitchFamily="34" charset="0"/>
              <a:buChar char="•"/>
            </a:pPr>
            <a:r>
              <a:rPr lang="en-US" sz="2600" dirty="0" smtClean="0"/>
              <a:t>RES-529 is being developed as a subconjunctival injection </a:t>
            </a:r>
          </a:p>
          <a:p>
            <a:endParaRPr lang="en-US" sz="1800" dirty="0" smtClean="0"/>
          </a:p>
          <a:p>
            <a:r>
              <a:rPr lang="en-US" sz="2200" dirty="0" smtClean="0"/>
              <a:t>Clinical trials for RES-529 will be designed to demonstrate that patients may transition from initial therapy (Lucentis, Avastin, Eylea) to RES-529 </a:t>
            </a:r>
          </a:p>
          <a:p>
            <a:pPr lvl="1">
              <a:spcBef>
                <a:spcPts val="0"/>
              </a:spcBef>
            </a:pPr>
            <a:r>
              <a:rPr lang="en-US" sz="1600" dirty="0"/>
              <a:t>E</a:t>
            </a:r>
            <a:r>
              <a:rPr lang="en-US" sz="1600" dirty="0" smtClean="0"/>
              <a:t>nabling patients to be maintained with subconjunctival (vs. intravitreal) administration</a:t>
            </a:r>
          </a:p>
          <a:p>
            <a:pPr lvl="1">
              <a:spcBef>
                <a:spcPts val="0"/>
              </a:spcBef>
            </a:pPr>
            <a:r>
              <a:rPr lang="en-US" sz="1600" dirty="0" smtClean="0"/>
              <a:t>Once every three months therapy compared with monthly or on demand therapy requiring frequent follow up</a:t>
            </a:r>
            <a:endParaRPr lang="en-US" sz="1600" dirty="0"/>
          </a:p>
        </p:txBody>
      </p:sp>
      <p:grpSp>
        <p:nvGrpSpPr>
          <p:cNvPr id="4" name="Group 3"/>
          <p:cNvGrpSpPr/>
          <p:nvPr/>
        </p:nvGrpSpPr>
        <p:grpSpPr>
          <a:xfrm>
            <a:off x="930857" y="4412761"/>
            <a:ext cx="7574055" cy="1087476"/>
            <a:chOff x="1314305" y="2418734"/>
            <a:chExt cx="7574055" cy="572280"/>
          </a:xfrm>
        </p:grpSpPr>
        <p:pic>
          <p:nvPicPr>
            <p:cNvPr id="6" name="Picture 5" descr="Screen Shot 2015-01-05 at 11.50.16 AM.png"/>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1314305" y="2418734"/>
              <a:ext cx="935673" cy="572279"/>
            </a:xfrm>
            <a:prstGeom prst="rect">
              <a:avLst/>
            </a:prstGeom>
          </p:spPr>
        </p:pic>
        <p:pic>
          <p:nvPicPr>
            <p:cNvPr id="7" name="Picture 6" descr="Screen Shot 2015-01-05 at 11.51.34 AM.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210512" y="2418734"/>
              <a:ext cx="1023549" cy="572280"/>
            </a:xfrm>
            <a:prstGeom prst="rect">
              <a:avLst/>
            </a:prstGeom>
          </p:spPr>
        </p:pic>
        <p:sp>
          <p:nvSpPr>
            <p:cNvPr id="8" name="TextBox 7"/>
            <p:cNvSpPr txBox="1"/>
            <p:nvPr/>
          </p:nvSpPr>
          <p:spPr>
            <a:xfrm>
              <a:off x="2382895" y="2418734"/>
              <a:ext cx="2395582" cy="485899"/>
            </a:xfrm>
            <a:prstGeom prst="rect">
              <a:avLst/>
            </a:prstGeom>
            <a:noFill/>
          </p:spPr>
          <p:txBody>
            <a:bodyPr wrap="square" rtlCol="0">
              <a:spAutoFit/>
            </a:bodyPr>
            <a:lstStyle/>
            <a:p>
              <a:r>
                <a:rPr lang="en-US" b="1" dirty="0" smtClean="0"/>
                <a:t>Intravitreal</a:t>
              </a:r>
              <a:r>
                <a:rPr lang="en-US" dirty="0" smtClean="0"/>
                <a:t> – needle penetrates into the globe of the eye</a:t>
              </a:r>
              <a:endParaRPr lang="en-US" dirty="0"/>
            </a:p>
          </p:txBody>
        </p:sp>
        <p:sp>
          <p:nvSpPr>
            <p:cNvPr id="9" name="TextBox 8"/>
            <p:cNvSpPr txBox="1"/>
            <p:nvPr/>
          </p:nvSpPr>
          <p:spPr>
            <a:xfrm>
              <a:off x="6366978" y="2418735"/>
              <a:ext cx="2521382" cy="485899"/>
            </a:xfrm>
            <a:prstGeom prst="rect">
              <a:avLst/>
            </a:prstGeom>
            <a:noFill/>
          </p:spPr>
          <p:txBody>
            <a:bodyPr wrap="square" rtlCol="0">
              <a:spAutoFit/>
            </a:bodyPr>
            <a:lstStyle/>
            <a:p>
              <a:r>
                <a:rPr lang="en-US" b="1" dirty="0" smtClean="0"/>
                <a:t>Subconjunctival </a:t>
              </a:r>
              <a:r>
                <a:rPr lang="en-US" dirty="0" smtClean="0"/>
                <a:t>– fluid is injected beneath the conjunctiva</a:t>
              </a:r>
              <a:endParaRPr lang="en-US" dirty="0"/>
            </a:p>
          </p:txBody>
        </p:sp>
      </p:grpSp>
      <p:cxnSp>
        <p:nvCxnSpPr>
          <p:cNvPr id="12" name="Straight Connector 11"/>
          <p:cNvCxnSpPr/>
          <p:nvPr/>
        </p:nvCxnSpPr>
        <p:spPr>
          <a:xfrm flipV="1">
            <a:off x="245806" y="4178710"/>
            <a:ext cx="8701549" cy="2163096"/>
          </a:xfrm>
          <a:prstGeom prst="line">
            <a:avLst/>
          </a:prstGeom>
          <a:ln>
            <a:no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45806" y="4070555"/>
            <a:ext cx="8593394" cy="2271251"/>
          </a:xfrm>
          <a:prstGeom prst="line">
            <a:avLst/>
          </a:prstGeom>
          <a:ln>
            <a:no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41217569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42219"/>
            <a:ext cx="8229600" cy="4797847"/>
          </a:xfrm>
          <a:noFill/>
        </p:spPr>
        <p:txBody>
          <a:bodyPr>
            <a:normAutofit/>
          </a:bodyPr>
          <a:lstStyle/>
          <a:p>
            <a:pPr marL="0" indent="0">
              <a:spcBef>
                <a:spcPts val="600"/>
              </a:spcBef>
              <a:buClr>
                <a:schemeClr val="tx2"/>
              </a:buClr>
              <a:buSzPct val="100000"/>
              <a:buNone/>
            </a:pPr>
            <a:r>
              <a:rPr lang="en-US" sz="2400" u="sng" dirty="0" smtClean="0"/>
              <a:t>VEGF Induced Angiogenesis</a:t>
            </a:r>
            <a:endParaRPr lang="en-US" sz="2400" u="sng" dirty="0"/>
          </a:p>
          <a:p>
            <a:pPr marL="228600" indent="-228600">
              <a:spcBef>
                <a:spcPts val="600"/>
              </a:spcBef>
              <a:buClr>
                <a:schemeClr val="tx2"/>
              </a:buClr>
              <a:buSzPct val="100000"/>
              <a:buFont typeface="Arial" pitchFamily="34" charset="0"/>
              <a:buChar char="•"/>
            </a:pPr>
            <a:r>
              <a:rPr lang="en-US" sz="1800" dirty="0" smtClean="0"/>
              <a:t>Mice </a:t>
            </a:r>
            <a:r>
              <a:rPr lang="en-US" sz="1800" dirty="0"/>
              <a:t>pretreated with </a:t>
            </a:r>
            <a:r>
              <a:rPr lang="en-US" sz="1800" dirty="0" smtClean="0"/>
              <a:t>RES-529 </a:t>
            </a:r>
            <a:r>
              <a:rPr lang="en-US" sz="1800" dirty="0"/>
              <a:t>IP 24 hrs prior to intradermal injection of adenovirus expressing mouse VEGF-A164 to mouse ear</a:t>
            </a:r>
          </a:p>
          <a:p>
            <a:endParaRPr lang="en-US" sz="1800" dirty="0" smtClean="0"/>
          </a:p>
          <a:p>
            <a:endParaRPr lang="en-US" sz="1800" dirty="0"/>
          </a:p>
          <a:p>
            <a:endParaRPr lang="en-US" sz="1800" dirty="0" smtClean="0"/>
          </a:p>
          <a:p>
            <a:pPr marL="0" indent="0" algn="ctr">
              <a:spcBef>
                <a:spcPts val="600"/>
              </a:spcBef>
              <a:buClr>
                <a:schemeClr val="tx2"/>
              </a:buClr>
              <a:buSzPct val="100000"/>
              <a:buNone/>
            </a:pPr>
            <a:endParaRPr lang="en-US" sz="2400" dirty="0" smtClean="0"/>
          </a:p>
          <a:p>
            <a:pPr marL="0" indent="0">
              <a:spcBef>
                <a:spcPts val="600"/>
              </a:spcBef>
              <a:buClr>
                <a:schemeClr val="tx2"/>
              </a:buClr>
              <a:buSzPct val="100000"/>
              <a:buNone/>
            </a:pPr>
            <a:r>
              <a:rPr lang="en-US" sz="2400" u="sng" dirty="0" smtClean="0"/>
              <a:t>VEGF Induced Permeability</a:t>
            </a:r>
            <a:endParaRPr lang="en-US" sz="2400" u="sng" dirty="0"/>
          </a:p>
          <a:p>
            <a:pPr marL="228600" indent="-228600">
              <a:spcBef>
                <a:spcPts val="600"/>
              </a:spcBef>
              <a:buClr>
                <a:schemeClr val="tx2"/>
              </a:buClr>
              <a:buSzPct val="100000"/>
              <a:buFont typeface="Arial" pitchFamily="34" charset="0"/>
              <a:buChar char="•"/>
            </a:pPr>
            <a:r>
              <a:rPr lang="en-US" sz="1800" dirty="0" smtClean="0"/>
              <a:t>Mice </a:t>
            </a:r>
            <a:r>
              <a:rPr lang="en-US" sz="1800" dirty="0"/>
              <a:t>pretreated with </a:t>
            </a:r>
            <a:r>
              <a:rPr lang="en-US" sz="1800" dirty="0" smtClean="0"/>
              <a:t>RES-529 </a:t>
            </a:r>
            <a:r>
              <a:rPr lang="en-US" sz="1800" dirty="0"/>
              <a:t>IP 24 hrs prior to intradermal injection of 100 ng VEGF to </a:t>
            </a:r>
            <a:r>
              <a:rPr lang="en-US" sz="1800" dirty="0" smtClean="0"/>
              <a:t>ear; 0.1 </a:t>
            </a:r>
            <a:r>
              <a:rPr lang="en-US" sz="1800" dirty="0"/>
              <a:t>ml of 0.5% Evans Blue given IV 30 minutes after VEGF treatment</a:t>
            </a:r>
          </a:p>
          <a:p>
            <a:endParaRPr lang="en-US" sz="1800" dirty="0" smtClean="0"/>
          </a:p>
        </p:txBody>
      </p:sp>
      <p:pic>
        <p:nvPicPr>
          <p:cNvPr id="17" name="Picture 16" descr="Screen Shot 2014-12-24 at 1.02.54 PM.png"/>
          <p:cNvPicPr>
            <a:picLocks noChangeAspect="1"/>
          </p:cNvPicPr>
          <p:nvPr/>
        </p:nvPicPr>
        <p:blipFill rotWithShape="1">
          <a:blip r:embed="rId2">
            <a:extLst>
              <a:ext uri="{28A0092B-C50C-407E-A947-70E740481C1C}">
                <a14:useLocalDpi xmlns:a14="http://schemas.microsoft.com/office/drawing/2010/main" xmlns="" val="0"/>
              </a:ext>
            </a:extLst>
          </a:blip>
          <a:srcRect b="8311"/>
          <a:stretch/>
        </p:blipFill>
        <p:spPr>
          <a:xfrm>
            <a:off x="2084438" y="2122375"/>
            <a:ext cx="4817807" cy="1348412"/>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a:xfrm>
            <a:off x="261816" y="78448"/>
            <a:ext cx="7497897" cy="925433"/>
          </a:xfrm>
        </p:spPr>
        <p:txBody>
          <a:bodyPr>
            <a:noAutofit/>
          </a:bodyPr>
          <a:lstStyle/>
          <a:p>
            <a:pPr algn="l"/>
            <a:r>
              <a:rPr lang="en-US" sz="2800" dirty="0" smtClean="0"/>
              <a:t>RES-529 Inhibits VEGF Induced </a:t>
            </a:r>
            <a:r>
              <a:rPr lang="en-US" sz="2800" dirty="0"/>
              <a:t>A</a:t>
            </a:r>
            <a:r>
              <a:rPr lang="en-US" sz="2800" dirty="0" smtClean="0"/>
              <a:t>ngiogenesis and Permeability</a:t>
            </a:r>
            <a:endParaRPr lang="en-US" sz="2800" strike="sngStrike" dirty="0"/>
          </a:p>
        </p:txBody>
      </p:sp>
      <p:sp>
        <p:nvSpPr>
          <p:cNvPr id="13" name="TextBox 12"/>
          <p:cNvSpPr txBox="1"/>
          <p:nvPr/>
        </p:nvSpPr>
        <p:spPr>
          <a:xfrm>
            <a:off x="3022078" y="4556235"/>
            <a:ext cx="575210" cy="307777"/>
          </a:xfrm>
          <a:prstGeom prst="rect">
            <a:avLst/>
          </a:prstGeom>
          <a:noFill/>
        </p:spPr>
        <p:txBody>
          <a:bodyPr wrap="none" rtlCol="0">
            <a:spAutoFit/>
          </a:bodyPr>
          <a:lstStyle/>
          <a:p>
            <a:r>
              <a:rPr lang="en-US" sz="1400" dirty="0" smtClean="0">
                <a:latin typeface="+mn-lt"/>
              </a:rPr>
              <a:t>VEGF</a:t>
            </a:r>
            <a:endParaRPr lang="en-US" sz="1400" dirty="0">
              <a:latin typeface="+mn-lt"/>
            </a:endParaRPr>
          </a:p>
        </p:txBody>
      </p:sp>
      <p:sp>
        <p:nvSpPr>
          <p:cNvPr id="14" name="TextBox 13"/>
          <p:cNvSpPr txBox="1"/>
          <p:nvPr/>
        </p:nvSpPr>
        <p:spPr>
          <a:xfrm>
            <a:off x="4923427" y="4554285"/>
            <a:ext cx="1347269" cy="307777"/>
          </a:xfrm>
          <a:prstGeom prst="rect">
            <a:avLst/>
          </a:prstGeom>
          <a:noFill/>
        </p:spPr>
        <p:txBody>
          <a:bodyPr wrap="none" rtlCol="0">
            <a:spAutoFit/>
          </a:bodyPr>
          <a:lstStyle/>
          <a:p>
            <a:r>
              <a:rPr lang="en-US" sz="1400" dirty="0" smtClean="0">
                <a:latin typeface="+mn-lt"/>
              </a:rPr>
              <a:t>VEGF + RES-529</a:t>
            </a:r>
            <a:endParaRPr lang="en-US" sz="1400" dirty="0">
              <a:latin typeface="+mn-lt"/>
            </a:endParaRPr>
          </a:p>
        </p:txBody>
      </p:sp>
      <p:sp>
        <p:nvSpPr>
          <p:cNvPr id="16" name="TextBox 15"/>
          <p:cNvSpPr txBox="1"/>
          <p:nvPr/>
        </p:nvSpPr>
        <p:spPr>
          <a:xfrm>
            <a:off x="629253" y="6276701"/>
            <a:ext cx="8593393" cy="200055"/>
          </a:xfrm>
          <a:prstGeom prst="rect">
            <a:avLst/>
          </a:prstGeom>
          <a:noFill/>
        </p:spPr>
        <p:txBody>
          <a:bodyPr wrap="square" rtlCol="0">
            <a:spAutoFit/>
          </a:bodyPr>
          <a:lstStyle/>
          <a:p>
            <a:r>
              <a:rPr lang="en-US" sz="700" dirty="0" smtClean="0"/>
              <a:t>Xue Q. et al</a:t>
            </a:r>
            <a:r>
              <a:rPr lang="en-US" sz="700" dirty="0"/>
              <a:t>. Palomid 529, a Novel Small-Molecule Drug, Is a TORC1/TORC2 Inhibitor That Reduces Tumor Growth, Tumor Angiogenesis, and Vascular </a:t>
            </a:r>
            <a:r>
              <a:rPr lang="en-US" sz="700" dirty="0" smtClean="0"/>
              <a:t>Permeability. </a:t>
            </a:r>
            <a:r>
              <a:rPr lang="de-DE" sz="700" i="1" dirty="0" err="1"/>
              <a:t>Cancer</a:t>
            </a:r>
            <a:r>
              <a:rPr lang="de-DE" sz="700" i="1" dirty="0"/>
              <a:t> Res</a:t>
            </a:r>
            <a:r>
              <a:rPr lang="de-DE" sz="700" dirty="0"/>
              <a:t> 2008;68(22):9551–</a:t>
            </a:r>
            <a:r>
              <a:rPr lang="de-DE" sz="700" dirty="0" smtClean="0"/>
              <a:t>7.</a:t>
            </a:r>
            <a:r>
              <a:rPr lang="en-US" sz="700" dirty="0" smtClean="0"/>
              <a:t>  </a:t>
            </a:r>
            <a:endParaRPr lang="en-US" sz="700" dirty="0"/>
          </a:p>
        </p:txBody>
      </p:sp>
      <p:pic>
        <p:nvPicPr>
          <p:cNvPr id="18" name="Picture 17" descr="Screen Shot 2014-12-24 at 1.06.26 PM.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670603" y="4841478"/>
            <a:ext cx="1292890" cy="1345815"/>
          </a:xfrm>
          <a:prstGeom prst="rect">
            <a:avLst/>
          </a:prstGeom>
          <a:ln>
            <a:noFill/>
          </a:ln>
          <a:effectLst>
            <a:outerShdw blurRad="292100" dist="139700" dir="2700000" algn="tl" rotWithShape="0">
              <a:srgbClr val="333333">
                <a:alpha val="65000"/>
              </a:srgbClr>
            </a:outerShdw>
          </a:effectLst>
        </p:spPr>
      </p:pic>
      <p:pic>
        <p:nvPicPr>
          <p:cNvPr id="19" name="Picture 18" descr="Screen Shot 2014-12-24 at 1.06.38 PM.pn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4988131" y="4864012"/>
            <a:ext cx="1184310" cy="1273900"/>
          </a:xfrm>
          <a:prstGeom prst="rect">
            <a:avLst/>
          </a:prstGeom>
          <a:ln>
            <a:noFill/>
          </a:ln>
          <a:effectLst>
            <a:outerShdw blurRad="292100" dist="139700" dir="2700000" algn="tl" rotWithShape="0">
              <a:srgbClr val="333333">
                <a:alpha val="65000"/>
              </a:srgbClr>
            </a:outerShdw>
          </a:effectLst>
        </p:spPr>
      </p:pic>
      <p:sp>
        <p:nvSpPr>
          <p:cNvPr id="11" name="TextBox 10"/>
          <p:cNvSpPr txBox="1"/>
          <p:nvPr/>
        </p:nvSpPr>
        <p:spPr>
          <a:xfrm>
            <a:off x="645901" y="6456905"/>
            <a:ext cx="1584830" cy="200055"/>
          </a:xfrm>
          <a:prstGeom prst="rect">
            <a:avLst/>
          </a:prstGeom>
          <a:noFill/>
        </p:spPr>
        <p:txBody>
          <a:bodyPr wrap="square" rtlCol="0">
            <a:spAutoFit/>
          </a:bodyPr>
          <a:lstStyle/>
          <a:p>
            <a:r>
              <a:rPr lang="en-US" sz="700" dirty="0" smtClean="0"/>
              <a:t>RES-529 = P529 = Palomid 529</a:t>
            </a:r>
            <a:endParaRPr lang="en-US" sz="700" dirty="0"/>
          </a:p>
        </p:txBody>
      </p:sp>
    </p:spTree>
    <p:extLst>
      <p:ext uri="{BB962C8B-B14F-4D97-AF65-F5344CB8AC3E}">
        <p14:creationId xmlns:p14="http://schemas.microsoft.com/office/powerpoint/2010/main" xmlns="" val="30895830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latin typeface="Calibri"/>
                <a:ea typeface="+mn-ea"/>
                <a:cs typeface="Arial" charset="0"/>
              </a:rPr>
              <a:t>RES-529:  Completed Phase I Trials in AMD</a:t>
            </a:r>
          </a:p>
        </p:txBody>
      </p:sp>
      <p:sp>
        <p:nvSpPr>
          <p:cNvPr id="3" name="Content Placeholder 2"/>
          <p:cNvSpPr>
            <a:spLocks noGrp="1"/>
          </p:cNvSpPr>
          <p:nvPr>
            <p:ph idx="1"/>
          </p:nvPr>
        </p:nvSpPr>
        <p:spPr>
          <a:xfrm>
            <a:off x="457200" y="1296957"/>
            <a:ext cx="8229600" cy="4829207"/>
          </a:xfrm>
        </p:spPr>
        <p:txBody>
          <a:bodyPr>
            <a:normAutofit/>
          </a:bodyPr>
          <a:lstStyle/>
          <a:p>
            <a:r>
              <a:rPr lang="en-US" u="sng" dirty="0" smtClean="0"/>
              <a:t>Protocol P52901 </a:t>
            </a:r>
            <a:r>
              <a:rPr lang="en-US" b="0" dirty="0"/>
              <a:t>Company sponsored and </a:t>
            </a:r>
            <a:r>
              <a:rPr lang="en-US" b="0" dirty="0" smtClean="0"/>
              <a:t>conducted by Dr. Jeffrey Heier (Ophthalmic Consultants of Boston) and Dr. David Brown (Retinal Consultants Houston)</a:t>
            </a:r>
          </a:p>
          <a:p>
            <a:pPr lvl="1">
              <a:spcBef>
                <a:spcPts val="0"/>
              </a:spcBef>
            </a:pPr>
            <a:r>
              <a:rPr lang="en-US" dirty="0"/>
              <a:t>A Phase I Open-Label Study to Investigate the Safety, Tolerability and Pharmacokinetic Profile of Single Intravitreal and Subconjunctival Doses of </a:t>
            </a:r>
            <a:r>
              <a:rPr lang="en-US" dirty="0" smtClean="0"/>
              <a:t>RES-529 </a:t>
            </a:r>
            <a:r>
              <a:rPr lang="en-US" dirty="0"/>
              <a:t>in Patients with Advanced Neovascular Age-Related Macular Degeneration (AMD</a:t>
            </a:r>
            <a:r>
              <a:rPr lang="en-US" dirty="0" smtClean="0"/>
              <a:t>)</a:t>
            </a:r>
          </a:p>
          <a:p>
            <a:pPr lvl="2">
              <a:spcBef>
                <a:spcPts val="0"/>
              </a:spcBef>
            </a:pPr>
            <a:r>
              <a:rPr lang="en-US" dirty="0" smtClean="0"/>
              <a:t>15 patients treated via intravitreal injection </a:t>
            </a:r>
          </a:p>
          <a:p>
            <a:pPr lvl="2">
              <a:spcBef>
                <a:spcPts val="0"/>
              </a:spcBef>
            </a:pPr>
            <a:r>
              <a:rPr lang="en-US" dirty="0"/>
              <a:t>D</a:t>
            </a:r>
            <a:r>
              <a:rPr lang="en-US" dirty="0" smtClean="0"/>
              <a:t>oses between 0.004mg and 0.5mg</a:t>
            </a:r>
          </a:p>
          <a:p>
            <a:endParaRPr lang="en-US" u="sng" dirty="0" smtClean="0"/>
          </a:p>
          <a:p>
            <a:r>
              <a:rPr lang="en-US" u="sng" dirty="0" smtClean="0"/>
              <a:t>Protocol </a:t>
            </a:r>
            <a:r>
              <a:rPr lang="en-US" u="sng" cap="all" dirty="0"/>
              <a:t>11-EI-0066</a:t>
            </a:r>
            <a:r>
              <a:rPr lang="en-US" dirty="0"/>
              <a:t> </a:t>
            </a:r>
            <a:r>
              <a:rPr lang="en-US" b="0" dirty="0" smtClean="0"/>
              <a:t>sponsored by National Eye Institute (NEI) and conducted </a:t>
            </a:r>
            <a:r>
              <a:rPr lang="en-US" b="0" dirty="0"/>
              <a:t>by </a:t>
            </a:r>
            <a:r>
              <a:rPr lang="en-US" b="0" dirty="0" smtClean="0"/>
              <a:t>Dr. Catherine Meyerle</a:t>
            </a:r>
          </a:p>
          <a:p>
            <a:pPr lvl="1">
              <a:spcBef>
                <a:spcPts val="0"/>
              </a:spcBef>
            </a:pPr>
            <a:r>
              <a:rPr lang="en-US" dirty="0" smtClean="0"/>
              <a:t>A Phase I Unmasked Study to Investigate the Safety and Tolerability of Subconjunctival Injections of RES-529 in Patients with Neovascular Age-Related Macular Degeneration*</a:t>
            </a:r>
          </a:p>
          <a:p>
            <a:pPr lvl="2">
              <a:spcBef>
                <a:spcPts val="0"/>
              </a:spcBef>
            </a:pPr>
            <a:r>
              <a:rPr lang="en-US" dirty="0" smtClean="0"/>
              <a:t>5 patients treated with subconjunctival injections of 2mg qmo x 3</a:t>
            </a:r>
            <a:endParaRPr lang="en-US" dirty="0"/>
          </a:p>
          <a:p>
            <a:pPr lvl="1">
              <a:spcBef>
                <a:spcPts val="0"/>
              </a:spcBef>
            </a:pPr>
            <a:endParaRPr lang="en-US" dirty="0"/>
          </a:p>
        </p:txBody>
      </p:sp>
      <p:sp>
        <p:nvSpPr>
          <p:cNvPr id="4" name="TextBox 3"/>
          <p:cNvSpPr txBox="1"/>
          <p:nvPr/>
        </p:nvSpPr>
        <p:spPr>
          <a:xfrm>
            <a:off x="747284" y="6408035"/>
            <a:ext cx="7081311" cy="200055"/>
          </a:xfrm>
          <a:prstGeom prst="rect">
            <a:avLst/>
          </a:prstGeom>
          <a:noFill/>
        </p:spPr>
        <p:txBody>
          <a:bodyPr wrap="square" rtlCol="0">
            <a:spAutoFit/>
          </a:bodyPr>
          <a:lstStyle/>
          <a:p>
            <a:r>
              <a:rPr lang="en-US" sz="700" dirty="0" smtClean="0"/>
              <a:t>*Dalal </a:t>
            </a:r>
            <a:r>
              <a:rPr lang="en-US" sz="700" dirty="0"/>
              <a:t>M</a:t>
            </a:r>
            <a:r>
              <a:rPr lang="en-US" sz="700" dirty="0" smtClean="0"/>
              <a:t>. et al. </a:t>
            </a:r>
            <a:r>
              <a:rPr lang="en-US" sz="700" dirty="0"/>
              <a:t>Subconjunctival Palomid 529 in the treatment of neovascular age-related macular degeneration. </a:t>
            </a:r>
            <a:r>
              <a:rPr lang="en-US" sz="700" i="1" dirty="0"/>
              <a:t>Graefes Arch Clin Exp Ophthalmol </a:t>
            </a:r>
            <a:r>
              <a:rPr lang="en-US" sz="700" dirty="0"/>
              <a:t>(2013) 251:2705–</a:t>
            </a:r>
            <a:r>
              <a:rPr lang="en-US" sz="700" dirty="0" smtClean="0"/>
              <a:t>2709.  </a:t>
            </a:r>
            <a:endParaRPr lang="en-US" sz="700" dirty="0"/>
          </a:p>
        </p:txBody>
      </p:sp>
      <p:sp>
        <p:nvSpPr>
          <p:cNvPr id="5" name="TextBox 4"/>
          <p:cNvSpPr txBox="1"/>
          <p:nvPr/>
        </p:nvSpPr>
        <p:spPr>
          <a:xfrm>
            <a:off x="755095" y="6553533"/>
            <a:ext cx="1584830" cy="200055"/>
          </a:xfrm>
          <a:prstGeom prst="rect">
            <a:avLst/>
          </a:prstGeom>
          <a:noFill/>
        </p:spPr>
        <p:txBody>
          <a:bodyPr wrap="square" rtlCol="0">
            <a:spAutoFit/>
          </a:bodyPr>
          <a:lstStyle/>
          <a:p>
            <a:r>
              <a:rPr lang="en-US" sz="700" dirty="0" smtClean="0"/>
              <a:t>RES-529 = P529 = Palomid 529</a:t>
            </a:r>
            <a:endParaRPr lang="en-US" sz="700" dirty="0"/>
          </a:p>
        </p:txBody>
      </p:sp>
    </p:spTree>
    <p:extLst>
      <p:ext uri="{BB962C8B-B14F-4D97-AF65-F5344CB8AC3E}">
        <p14:creationId xmlns:p14="http://schemas.microsoft.com/office/powerpoint/2010/main" xmlns="" val="253379007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latin typeface="Calibri"/>
                <a:ea typeface="+mn-ea"/>
                <a:cs typeface="Arial" charset="0"/>
              </a:rPr>
              <a:t>RES-529:  Clinical </a:t>
            </a:r>
            <a:r>
              <a:rPr lang="en-US" sz="3200" dirty="0" smtClean="0">
                <a:latin typeface="Calibri"/>
                <a:ea typeface="+mn-ea"/>
                <a:cs typeface="Arial" charset="0"/>
              </a:rPr>
              <a:t>Data in AMD</a:t>
            </a:r>
            <a:endParaRPr lang="en-US" sz="3200" dirty="0">
              <a:latin typeface="Calibri"/>
              <a:ea typeface="+mn-ea"/>
              <a:cs typeface="Arial" charset="0"/>
            </a:endParaRPr>
          </a:p>
        </p:txBody>
      </p:sp>
      <p:sp>
        <p:nvSpPr>
          <p:cNvPr id="3" name="Content Placeholder 2"/>
          <p:cNvSpPr>
            <a:spLocks noGrp="1"/>
          </p:cNvSpPr>
          <p:nvPr>
            <p:ph idx="1"/>
          </p:nvPr>
        </p:nvSpPr>
        <p:spPr>
          <a:xfrm>
            <a:off x="457199" y="1296957"/>
            <a:ext cx="8395855" cy="5238754"/>
          </a:xfrm>
        </p:spPr>
        <p:txBody>
          <a:bodyPr>
            <a:normAutofit fontScale="92500"/>
          </a:bodyPr>
          <a:lstStyle/>
          <a:p>
            <a:pPr>
              <a:spcBef>
                <a:spcPts val="0"/>
              </a:spcBef>
            </a:pPr>
            <a:r>
              <a:rPr lang="en-US" sz="2400" dirty="0" smtClean="0"/>
              <a:t>Patients Enrolled:</a:t>
            </a:r>
          </a:p>
          <a:p>
            <a:pPr lvl="1">
              <a:spcBef>
                <a:spcPts val="0"/>
              </a:spcBef>
            </a:pPr>
            <a:r>
              <a:rPr lang="en-US" sz="2000" dirty="0" smtClean="0"/>
              <a:t>End stage patients who were refractory or not appropriate for VEGF therapy </a:t>
            </a:r>
          </a:p>
          <a:p>
            <a:pPr lvl="1">
              <a:spcBef>
                <a:spcPts val="0"/>
              </a:spcBef>
              <a:spcAft>
                <a:spcPts val="600"/>
              </a:spcAft>
            </a:pPr>
            <a:r>
              <a:rPr lang="en-US" sz="2000" dirty="0" smtClean="0"/>
              <a:t>Most had significant visual deficits and retinal fluid on OCT</a:t>
            </a:r>
          </a:p>
          <a:p>
            <a:pPr>
              <a:spcBef>
                <a:spcPts val="1200"/>
              </a:spcBef>
            </a:pPr>
            <a:r>
              <a:rPr lang="en-US" sz="2400" dirty="0" smtClean="0"/>
              <a:t>Safety/Tolerability:</a:t>
            </a:r>
          </a:p>
          <a:p>
            <a:pPr lvl="1">
              <a:spcBef>
                <a:spcPts val="0"/>
              </a:spcBef>
            </a:pPr>
            <a:r>
              <a:rPr lang="en-US" sz="2000" b="1" dirty="0" smtClean="0"/>
              <a:t>Intravitreal administration </a:t>
            </a:r>
            <a:r>
              <a:rPr lang="en-US" sz="2000" dirty="0" smtClean="0"/>
              <a:t>(Company sponsored study)</a:t>
            </a:r>
          </a:p>
          <a:p>
            <a:pPr lvl="2">
              <a:spcBef>
                <a:spcPts val="0"/>
              </a:spcBef>
            </a:pPr>
            <a:r>
              <a:rPr lang="en-US" sz="2000" dirty="0" smtClean="0"/>
              <a:t>Temporary haze attributed </a:t>
            </a:r>
            <a:r>
              <a:rPr lang="en-US" sz="2000" dirty="0"/>
              <a:t>to drug particles </a:t>
            </a:r>
            <a:r>
              <a:rPr lang="en-US" sz="2000" dirty="0" smtClean="0"/>
              <a:t>at </a:t>
            </a:r>
            <a:r>
              <a:rPr lang="en-US" sz="2000" dirty="0"/>
              <a:t>highest dose studied (0.5 mg </a:t>
            </a:r>
            <a:r>
              <a:rPr lang="en-US" sz="2000" dirty="0" smtClean="0"/>
              <a:t>)</a:t>
            </a:r>
          </a:p>
          <a:p>
            <a:pPr lvl="3">
              <a:spcBef>
                <a:spcPts val="0"/>
              </a:spcBef>
            </a:pPr>
            <a:r>
              <a:rPr lang="en-US" sz="1800" dirty="0" smtClean="0"/>
              <a:t>This effect resolved.</a:t>
            </a:r>
          </a:p>
          <a:p>
            <a:pPr lvl="1">
              <a:spcBef>
                <a:spcPts val="0"/>
              </a:spcBef>
            </a:pPr>
            <a:r>
              <a:rPr lang="en-US" sz="2000" b="1" dirty="0" smtClean="0"/>
              <a:t>Subconjunctival administration </a:t>
            </a:r>
            <a:r>
              <a:rPr lang="en-US" sz="2000" dirty="0" smtClean="0"/>
              <a:t>(NEI study)</a:t>
            </a:r>
          </a:p>
          <a:p>
            <a:pPr lvl="2">
              <a:spcBef>
                <a:spcPts val="0"/>
              </a:spcBef>
            </a:pPr>
            <a:r>
              <a:rPr lang="en-US" sz="2000" dirty="0" smtClean="0"/>
              <a:t>2mg </a:t>
            </a:r>
            <a:r>
              <a:rPr lang="en-US" sz="2000" dirty="0"/>
              <a:t>monthly x 3 </a:t>
            </a:r>
            <a:r>
              <a:rPr lang="en-US" sz="2000" dirty="0" smtClean="0"/>
              <a:t>administered; </a:t>
            </a:r>
            <a:r>
              <a:rPr lang="en-US" sz="2000" b="1" dirty="0" smtClean="0"/>
              <a:t>generally well tolerated</a:t>
            </a:r>
            <a:endParaRPr lang="en-US" sz="2000" b="1" dirty="0"/>
          </a:p>
          <a:p>
            <a:pPr lvl="2">
              <a:spcBef>
                <a:spcPts val="0"/>
              </a:spcBef>
              <a:spcAft>
                <a:spcPts val="1200"/>
              </a:spcAft>
            </a:pPr>
            <a:r>
              <a:rPr lang="en-US" sz="2000" b="1" dirty="0"/>
              <a:t>Depot formed at injection site</a:t>
            </a:r>
          </a:p>
          <a:p>
            <a:pPr>
              <a:spcBef>
                <a:spcPts val="0"/>
              </a:spcBef>
            </a:pPr>
            <a:r>
              <a:rPr lang="en-US" sz="2400" dirty="0"/>
              <a:t>Efficacy:</a:t>
            </a:r>
          </a:p>
          <a:p>
            <a:pPr lvl="1">
              <a:spcBef>
                <a:spcPts val="0"/>
              </a:spcBef>
            </a:pPr>
            <a:r>
              <a:rPr lang="en-US" sz="2000" b="1" dirty="0"/>
              <a:t>Preliminary evidence of biologic activity based on:</a:t>
            </a:r>
          </a:p>
          <a:p>
            <a:pPr lvl="2">
              <a:spcBef>
                <a:spcPts val="0"/>
              </a:spcBef>
            </a:pPr>
            <a:r>
              <a:rPr lang="en-US" sz="2000" dirty="0"/>
              <a:t>F</a:t>
            </a:r>
            <a:r>
              <a:rPr lang="en-US" sz="2000" dirty="0" smtClean="0"/>
              <a:t>luid </a:t>
            </a:r>
            <a:r>
              <a:rPr lang="en-US" sz="2000" dirty="0"/>
              <a:t>pocket reduction </a:t>
            </a:r>
          </a:p>
          <a:p>
            <a:pPr lvl="2">
              <a:spcBef>
                <a:spcPts val="0"/>
              </a:spcBef>
            </a:pPr>
            <a:r>
              <a:rPr lang="en-US" sz="2000" dirty="0"/>
              <a:t>R</a:t>
            </a:r>
            <a:r>
              <a:rPr lang="en-US" sz="2000" dirty="0" smtClean="0"/>
              <a:t>etinal thinning</a:t>
            </a:r>
            <a:endParaRPr lang="en-US" sz="2000" dirty="0"/>
          </a:p>
          <a:p>
            <a:pPr lvl="2">
              <a:spcBef>
                <a:spcPts val="0"/>
              </a:spcBef>
            </a:pPr>
            <a:r>
              <a:rPr lang="en-US" sz="2000" dirty="0"/>
              <a:t>C</a:t>
            </a:r>
            <a:r>
              <a:rPr lang="en-US" sz="2000" dirty="0" smtClean="0"/>
              <a:t>yst </a:t>
            </a:r>
            <a:r>
              <a:rPr lang="en-US" sz="2000" dirty="0"/>
              <a:t>reduction</a:t>
            </a:r>
          </a:p>
        </p:txBody>
      </p:sp>
    </p:spTree>
    <p:extLst>
      <p:ext uri="{BB962C8B-B14F-4D97-AF65-F5344CB8AC3E}">
        <p14:creationId xmlns:p14="http://schemas.microsoft.com/office/powerpoint/2010/main" xmlns="" val="788098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latin typeface="Calibri"/>
                <a:ea typeface="+mn-ea"/>
                <a:cs typeface="Arial" charset="0"/>
              </a:rPr>
              <a:t>RES-529:  Upcoming Studies in AMD</a:t>
            </a:r>
          </a:p>
        </p:txBody>
      </p:sp>
      <p:graphicFrame>
        <p:nvGraphicFramePr>
          <p:cNvPr id="4" name="Diagram 3"/>
          <p:cNvGraphicFramePr/>
          <p:nvPr>
            <p:extLst>
              <p:ext uri="{D42A27DB-BD31-4B8C-83A1-F6EECF244321}">
                <p14:modId xmlns:p14="http://schemas.microsoft.com/office/powerpoint/2010/main" xmlns="" val="967822464"/>
              </p:ext>
            </p:extLst>
          </p:nvPr>
        </p:nvGraphicFramePr>
        <p:xfrm>
          <a:off x="324456" y="1495322"/>
          <a:ext cx="8455742" cy="50922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6092201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371600" y="3600450"/>
            <a:ext cx="6400800" cy="2038350"/>
          </a:xfrm>
        </p:spPr>
        <p:txBody>
          <a:bodyPr>
            <a:normAutofit/>
          </a:bodyPr>
          <a:lstStyle/>
          <a:p>
            <a:r>
              <a:rPr lang="en-US" sz="5400" b="1" dirty="0" smtClean="0">
                <a:solidFill>
                  <a:srgbClr val="1F497D"/>
                </a:solidFill>
                <a:latin typeface="Calibri"/>
                <a:cs typeface="Arial" charset="0"/>
              </a:rPr>
              <a:t>Oncology</a:t>
            </a:r>
          </a:p>
          <a:p>
            <a:r>
              <a:rPr lang="en-US" sz="3900" b="1" dirty="0">
                <a:solidFill>
                  <a:srgbClr val="1F497D"/>
                </a:solidFill>
                <a:latin typeface="Calibri"/>
                <a:cs typeface="Arial" charset="0"/>
              </a:rPr>
              <a:t>RES-529</a:t>
            </a:r>
          </a:p>
          <a:p>
            <a:pPr marL="0" lvl="2"/>
            <a:r>
              <a:rPr lang="en-US" sz="2000" b="1" dirty="0">
                <a:solidFill>
                  <a:srgbClr val="002060"/>
                </a:solidFill>
              </a:rPr>
              <a:t>First-in-class PI3K/Akt/mTOR pathway inhibitor</a:t>
            </a:r>
          </a:p>
          <a:p>
            <a:endParaRPr lang="en-US" sz="5400" b="1" dirty="0">
              <a:solidFill>
                <a:srgbClr val="1F497D"/>
              </a:solidFill>
              <a:latin typeface="Calibri"/>
              <a:cs typeface="Arial" charset="0"/>
            </a:endParaRPr>
          </a:p>
        </p:txBody>
      </p:sp>
      <p:sp useBgFill="1">
        <p:nvSpPr>
          <p:cNvPr id="5" name="TextBox 4"/>
          <p:cNvSpPr txBox="1"/>
          <p:nvPr/>
        </p:nvSpPr>
        <p:spPr>
          <a:xfrm>
            <a:off x="329273" y="4686641"/>
            <a:ext cx="2742636" cy="2616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1100" b="1" i="1" dirty="0" smtClean="0">
              <a:solidFill>
                <a:srgbClr val="FF0000"/>
              </a:solidFill>
            </a:endParaRPr>
          </a:p>
        </p:txBody>
      </p:sp>
    </p:spTree>
    <p:extLst>
      <p:ext uri="{BB962C8B-B14F-4D97-AF65-F5344CB8AC3E}">
        <p14:creationId xmlns:p14="http://schemas.microsoft.com/office/powerpoint/2010/main" xmlns="" val="305781194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954"/>
            <a:ext cx="8229600" cy="925433"/>
          </a:xfrm>
        </p:spPr>
        <p:txBody>
          <a:bodyPr>
            <a:normAutofit/>
          </a:bodyPr>
          <a:lstStyle/>
          <a:p>
            <a:pPr algn="l"/>
            <a:r>
              <a:rPr lang="en-US" sz="3200" dirty="0" smtClean="0">
                <a:latin typeface="Calibri"/>
                <a:ea typeface="+mn-ea"/>
                <a:cs typeface="Arial" charset="0"/>
              </a:rPr>
              <a:t>RES-529 </a:t>
            </a:r>
            <a:r>
              <a:rPr lang="en-US" sz="3200" dirty="0">
                <a:latin typeface="Calibri"/>
                <a:ea typeface="+mn-ea"/>
                <a:cs typeface="Arial" charset="0"/>
              </a:rPr>
              <a:t>in Glioblastoma</a:t>
            </a:r>
          </a:p>
        </p:txBody>
      </p:sp>
      <p:sp>
        <p:nvSpPr>
          <p:cNvPr id="3" name="Content Placeholder 2"/>
          <p:cNvSpPr>
            <a:spLocks noGrp="1"/>
          </p:cNvSpPr>
          <p:nvPr>
            <p:ph idx="1"/>
          </p:nvPr>
        </p:nvSpPr>
        <p:spPr>
          <a:xfrm>
            <a:off x="457199" y="837127"/>
            <a:ext cx="8510155" cy="5322103"/>
          </a:xfrm>
        </p:spPr>
        <p:txBody>
          <a:bodyPr>
            <a:noAutofit/>
          </a:bodyPr>
          <a:lstStyle/>
          <a:p>
            <a:pPr>
              <a:spcBef>
                <a:spcPts val="0"/>
              </a:spcBef>
            </a:pPr>
            <a:r>
              <a:rPr lang="en-US" dirty="0" smtClean="0"/>
              <a:t>A True Unmet </a:t>
            </a:r>
            <a:r>
              <a:rPr lang="en-US" dirty="0"/>
              <a:t>Medical Need – Glioblastoma</a:t>
            </a:r>
          </a:p>
          <a:p>
            <a:pPr lvl="1">
              <a:spcBef>
                <a:spcPts val="0"/>
              </a:spcBef>
            </a:pPr>
            <a:r>
              <a:rPr lang="en-US" sz="2000" dirty="0"/>
              <a:t>Current Standards of Care: </a:t>
            </a:r>
          </a:p>
          <a:p>
            <a:pPr lvl="2">
              <a:spcBef>
                <a:spcPts val="0"/>
              </a:spcBef>
            </a:pPr>
            <a:r>
              <a:rPr lang="en-US" dirty="0" err="1"/>
              <a:t>Temodar</a:t>
            </a:r>
            <a:r>
              <a:rPr lang="en-US" dirty="0"/>
              <a:t>, </a:t>
            </a:r>
            <a:r>
              <a:rPr lang="en-US" dirty="0" err="1"/>
              <a:t>Avastin</a:t>
            </a:r>
            <a:r>
              <a:rPr lang="en-US" dirty="0"/>
              <a:t>, </a:t>
            </a:r>
            <a:r>
              <a:rPr lang="en-US" dirty="0" err="1"/>
              <a:t>Gliadel</a:t>
            </a:r>
            <a:r>
              <a:rPr lang="en-US" dirty="0"/>
              <a:t> Wafer</a:t>
            </a:r>
          </a:p>
          <a:p>
            <a:pPr lvl="2">
              <a:spcBef>
                <a:spcPts val="0"/>
              </a:spcBef>
            </a:pPr>
            <a:r>
              <a:rPr lang="en-US" dirty="0"/>
              <a:t>Median survival with only supportive care, less than 6 months**</a:t>
            </a:r>
          </a:p>
          <a:p>
            <a:pPr lvl="2">
              <a:spcBef>
                <a:spcPts val="0"/>
              </a:spcBef>
            </a:pPr>
            <a:r>
              <a:rPr lang="en-US" dirty="0"/>
              <a:t>Median survival with aggressive chemotherapy in combination with radiotherapy, 12 to 15 months**</a:t>
            </a:r>
          </a:p>
          <a:p>
            <a:pPr>
              <a:spcBef>
                <a:spcPts val="600"/>
              </a:spcBef>
            </a:pPr>
            <a:r>
              <a:rPr lang="en-US" dirty="0"/>
              <a:t>RES-529 potential advantages: </a:t>
            </a:r>
          </a:p>
          <a:p>
            <a:pPr lvl="1">
              <a:spcBef>
                <a:spcPts val="0"/>
              </a:spcBef>
            </a:pPr>
            <a:r>
              <a:rPr lang="en-US" sz="2000" dirty="0"/>
              <a:t>Activity shown in multiple </a:t>
            </a:r>
            <a:r>
              <a:rPr lang="en-US" sz="2000" i="1" dirty="0"/>
              <a:t>in vitro </a:t>
            </a:r>
            <a:r>
              <a:rPr lang="en-US" sz="2000" dirty="0"/>
              <a:t>and </a:t>
            </a:r>
            <a:r>
              <a:rPr lang="en-US" sz="2000" i="1" dirty="0"/>
              <a:t>in vivo </a:t>
            </a:r>
            <a:r>
              <a:rPr lang="en-US" sz="2000" dirty="0"/>
              <a:t>animal models for GBM </a:t>
            </a:r>
          </a:p>
          <a:p>
            <a:pPr lvl="1">
              <a:spcBef>
                <a:spcPts val="0"/>
              </a:spcBef>
            </a:pPr>
            <a:r>
              <a:rPr lang="en-US" sz="2000" dirty="0" smtClean="0"/>
              <a:t>Penetrates the </a:t>
            </a:r>
            <a:r>
              <a:rPr lang="en-US" sz="2000" dirty="0"/>
              <a:t>blood brain barrier</a:t>
            </a:r>
          </a:p>
          <a:p>
            <a:pPr lvl="1">
              <a:spcBef>
                <a:spcPts val="0"/>
              </a:spcBef>
            </a:pPr>
            <a:r>
              <a:rPr lang="en-US" sz="2000" dirty="0" smtClean="0"/>
              <a:t>PI3K/Akt/mTOR </a:t>
            </a:r>
            <a:r>
              <a:rPr lang="en-US" sz="2000" dirty="0"/>
              <a:t>pathway significantly up-regulated in glioblastoma</a:t>
            </a:r>
          </a:p>
          <a:p>
            <a:pPr lvl="2">
              <a:spcBef>
                <a:spcPts val="0"/>
              </a:spcBef>
            </a:pPr>
            <a:r>
              <a:rPr lang="en-US" dirty="0"/>
              <a:t>First-in-class mechanism of action exerting PI3K/Akt/mTOR pathway control above other drugs targeting this </a:t>
            </a:r>
            <a:r>
              <a:rPr lang="en-US" dirty="0" smtClean="0"/>
              <a:t>pathway</a:t>
            </a:r>
            <a:endParaRPr lang="en-US" sz="1400" dirty="0"/>
          </a:p>
          <a:p>
            <a:pPr lvl="2">
              <a:spcBef>
                <a:spcPts val="0"/>
              </a:spcBef>
            </a:pPr>
            <a:r>
              <a:rPr lang="en-US" dirty="0" smtClean="0"/>
              <a:t>Specifically </a:t>
            </a:r>
            <a:r>
              <a:rPr lang="en-US" dirty="0"/>
              <a:t>targets TORC1/TORC2 implicated in GBM</a:t>
            </a:r>
          </a:p>
          <a:p>
            <a:pPr lvl="1">
              <a:spcBef>
                <a:spcPts val="0"/>
              </a:spcBef>
            </a:pPr>
            <a:r>
              <a:rPr lang="en-US" sz="2000" dirty="0" smtClean="0"/>
              <a:t>Orally available: allows for improved administration and reduction in health care costs</a:t>
            </a:r>
          </a:p>
          <a:p>
            <a:pPr lvl="1">
              <a:spcBef>
                <a:spcPts val="0"/>
              </a:spcBef>
            </a:pPr>
            <a:r>
              <a:rPr lang="en-US" sz="2000" dirty="0" smtClean="0"/>
              <a:t>FDA Orphan </a:t>
            </a:r>
            <a:r>
              <a:rPr lang="en-US" sz="2000" dirty="0"/>
              <a:t>D</a:t>
            </a:r>
            <a:r>
              <a:rPr lang="en-US" sz="2000" dirty="0" smtClean="0"/>
              <a:t>rug Designation granted January 2015</a:t>
            </a:r>
          </a:p>
          <a:p>
            <a:pPr>
              <a:spcBef>
                <a:spcPts val="600"/>
              </a:spcBef>
            </a:pPr>
            <a:r>
              <a:rPr lang="en-US" dirty="0" smtClean="0"/>
              <a:t>Market size expected to grow dramatically: </a:t>
            </a:r>
            <a:endParaRPr lang="en-US" dirty="0"/>
          </a:p>
          <a:p>
            <a:pPr lvl="1">
              <a:spcBef>
                <a:spcPts val="0"/>
              </a:spcBef>
            </a:pPr>
            <a:r>
              <a:rPr lang="en-US" sz="1600" dirty="0" smtClean="0"/>
              <a:t>2013 World Wide market ~ </a:t>
            </a:r>
            <a:r>
              <a:rPr lang="en-US" sz="1600" dirty="0"/>
              <a:t>$1 </a:t>
            </a:r>
            <a:r>
              <a:rPr lang="en-US" sz="1600" dirty="0" smtClean="0"/>
              <a:t>billion</a:t>
            </a:r>
            <a:endParaRPr lang="en-US" sz="1600" dirty="0"/>
          </a:p>
          <a:p>
            <a:pPr lvl="1">
              <a:spcBef>
                <a:spcPts val="0"/>
              </a:spcBef>
            </a:pPr>
            <a:r>
              <a:rPr lang="en-US" sz="1600" dirty="0"/>
              <a:t>2020 Expected WW market ~ </a:t>
            </a:r>
            <a:r>
              <a:rPr lang="en-US" sz="1600" dirty="0" smtClean="0"/>
              <a:t>$</a:t>
            </a:r>
            <a:r>
              <a:rPr lang="en-US" sz="1600" dirty="0"/>
              <a:t>4.5 billion</a:t>
            </a:r>
            <a:r>
              <a:rPr lang="en-US" sz="2000" dirty="0"/>
              <a:t> </a:t>
            </a:r>
            <a:r>
              <a:rPr lang="en-US" sz="1000" dirty="0"/>
              <a:t>(Growth Rate of ~</a:t>
            </a:r>
            <a:r>
              <a:rPr lang="en-US" sz="1000" dirty="0" smtClean="0"/>
              <a:t>28</a:t>
            </a:r>
            <a:r>
              <a:rPr lang="en-US" sz="1000" dirty="0"/>
              <a:t>%</a:t>
            </a:r>
            <a:r>
              <a:rPr lang="en-US" sz="1000" dirty="0" smtClean="0"/>
              <a:t>.* </a:t>
            </a:r>
            <a:r>
              <a:rPr lang="en-US" sz="1000" dirty="0"/>
              <a:t>Growth will be driven primarily by new </a:t>
            </a:r>
            <a:r>
              <a:rPr lang="en-US" sz="1000" dirty="0" smtClean="0"/>
              <a:t>agents.)</a:t>
            </a:r>
            <a:endParaRPr lang="en-US" sz="1000" dirty="0"/>
          </a:p>
        </p:txBody>
      </p:sp>
      <p:sp useBgFill="1">
        <p:nvSpPr>
          <p:cNvPr id="5" name="TextBox 4"/>
          <p:cNvSpPr txBox="1"/>
          <p:nvPr/>
        </p:nvSpPr>
        <p:spPr>
          <a:xfrm>
            <a:off x="5299521" y="6400799"/>
            <a:ext cx="2742636" cy="2616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1100" b="1" i="1" dirty="0" smtClean="0">
              <a:solidFill>
                <a:srgbClr val="FF0000"/>
              </a:solidFill>
            </a:endParaRPr>
          </a:p>
        </p:txBody>
      </p:sp>
      <p:sp>
        <p:nvSpPr>
          <p:cNvPr id="4" name="Rectangle 3"/>
          <p:cNvSpPr/>
          <p:nvPr/>
        </p:nvSpPr>
        <p:spPr>
          <a:xfrm>
            <a:off x="0" y="6415783"/>
            <a:ext cx="8766092" cy="400110"/>
          </a:xfrm>
          <a:prstGeom prst="rect">
            <a:avLst/>
          </a:prstGeom>
        </p:spPr>
        <p:txBody>
          <a:bodyPr wrap="square">
            <a:spAutoFit/>
          </a:bodyPr>
          <a:lstStyle/>
          <a:p>
            <a:r>
              <a:rPr lang="en-US" sz="1000" dirty="0"/>
              <a:t>** Treatment options and outcomes for glioblastoma in the elderly patient, N.D. </a:t>
            </a:r>
            <a:r>
              <a:rPr lang="en-US" sz="1000" dirty="0" err="1"/>
              <a:t>Arvold</a:t>
            </a:r>
            <a:r>
              <a:rPr lang="en-US" sz="1000" dirty="0"/>
              <a:t> and D. A. Reardon, </a:t>
            </a:r>
            <a:r>
              <a:rPr lang="en-US" sz="1000" dirty="0" err="1"/>
              <a:t>lin</a:t>
            </a:r>
            <a:r>
              <a:rPr lang="en-US" sz="1000" dirty="0"/>
              <a:t> </a:t>
            </a:r>
            <a:r>
              <a:rPr lang="en-US" sz="1000" dirty="0" err="1"/>
              <a:t>Interv</a:t>
            </a:r>
            <a:r>
              <a:rPr lang="en-US" sz="1000" dirty="0"/>
              <a:t> Aging. 2014; 9: 357–367</a:t>
            </a:r>
          </a:p>
          <a:p>
            <a:pPr marL="171450" indent="-171450">
              <a:buFontTx/>
              <a:buChar char="•"/>
            </a:pPr>
            <a:r>
              <a:rPr lang="en-US" sz="1000" dirty="0" err="1" smtClean="0"/>
              <a:t>EvaluatePharma</a:t>
            </a:r>
            <a:r>
              <a:rPr lang="en-US" sz="1000" dirty="0"/>
              <a:t>, Adis R&amp;D </a:t>
            </a:r>
            <a:r>
              <a:rPr lang="en-US" sz="1000" dirty="0" smtClean="0"/>
              <a:t>Insight</a:t>
            </a:r>
          </a:p>
        </p:txBody>
      </p:sp>
    </p:spTree>
    <p:extLst>
      <p:ext uri="{BB962C8B-B14F-4D97-AF65-F5344CB8AC3E}">
        <p14:creationId xmlns:p14="http://schemas.microsoft.com/office/powerpoint/2010/main" xmlns="" val="2201284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4" end="1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5490"/>
            <a:ext cx="8331200" cy="925433"/>
          </a:xfrm>
        </p:spPr>
        <p:txBody>
          <a:bodyPr>
            <a:noAutofit/>
          </a:bodyPr>
          <a:lstStyle/>
          <a:p>
            <a:pPr algn="l"/>
            <a:r>
              <a:rPr lang="en-US" sz="2900" dirty="0">
                <a:latin typeface="Calibri"/>
                <a:ea typeface="+mn-ea"/>
                <a:cs typeface="Arial" charset="0"/>
              </a:rPr>
              <a:t>RES-529 </a:t>
            </a:r>
            <a:r>
              <a:rPr lang="en-US" sz="2900" dirty="0" smtClean="0">
                <a:latin typeface="Calibri"/>
                <a:ea typeface="+mn-ea"/>
                <a:cs typeface="Arial" charset="0"/>
              </a:rPr>
              <a:t>Inhibits </a:t>
            </a:r>
            <a:r>
              <a:rPr lang="en-US" sz="2900" dirty="0">
                <a:latin typeface="Calibri"/>
                <a:ea typeface="+mn-ea"/>
                <a:cs typeface="Arial" charset="0"/>
              </a:rPr>
              <a:t>C6V10 Glioma Tumor Growth</a:t>
            </a:r>
          </a:p>
        </p:txBody>
      </p:sp>
      <p:sp>
        <p:nvSpPr>
          <p:cNvPr id="3" name="Content Placeholder 2"/>
          <p:cNvSpPr>
            <a:spLocks noGrp="1"/>
          </p:cNvSpPr>
          <p:nvPr>
            <p:ph idx="1"/>
          </p:nvPr>
        </p:nvSpPr>
        <p:spPr>
          <a:xfrm>
            <a:off x="-185195" y="1384237"/>
            <a:ext cx="5375935" cy="5342617"/>
          </a:xfrm>
        </p:spPr>
        <p:txBody>
          <a:bodyPr>
            <a:noAutofit/>
          </a:bodyPr>
          <a:lstStyle/>
          <a:p>
            <a:pPr marL="400050" lvl="1" indent="0">
              <a:spcBef>
                <a:spcPts val="0"/>
              </a:spcBef>
              <a:buNone/>
            </a:pPr>
            <a:endParaRPr lang="en-US" b="1" dirty="0" smtClean="0"/>
          </a:p>
          <a:p>
            <a:pPr marL="400050" lvl="1" indent="0">
              <a:spcBef>
                <a:spcPts val="0"/>
              </a:spcBef>
              <a:buNone/>
            </a:pPr>
            <a:endParaRPr lang="en-US" b="1" dirty="0"/>
          </a:p>
          <a:p>
            <a:pPr marL="400050" lvl="1" indent="0">
              <a:spcBef>
                <a:spcPts val="0"/>
              </a:spcBef>
              <a:buNone/>
            </a:pPr>
            <a:endParaRPr lang="en-US" b="1" dirty="0" smtClean="0"/>
          </a:p>
          <a:p>
            <a:pPr marL="400050" lvl="1" indent="0">
              <a:spcBef>
                <a:spcPts val="0"/>
              </a:spcBef>
              <a:buNone/>
            </a:pPr>
            <a:endParaRPr lang="en-US" b="1" dirty="0" smtClean="0"/>
          </a:p>
          <a:p>
            <a:pPr marL="1028700" lvl="2">
              <a:spcBef>
                <a:spcPts val="300"/>
              </a:spcBef>
            </a:pPr>
            <a:r>
              <a:rPr lang="en-US" sz="1800" dirty="0"/>
              <a:t>Tumor growth inhibited in subcutaneous xenograft models</a:t>
            </a:r>
          </a:p>
          <a:p>
            <a:pPr marL="1028700" lvl="2">
              <a:spcBef>
                <a:spcPts val="300"/>
              </a:spcBef>
            </a:pPr>
            <a:r>
              <a:rPr lang="en-US" sz="1800" dirty="0" smtClean="0"/>
              <a:t>Mice pretreated </a:t>
            </a:r>
            <a:r>
              <a:rPr lang="en-US" sz="1800" dirty="0">
                <a:solidFill>
                  <a:srgbClr val="000000"/>
                </a:solidFill>
              </a:rPr>
              <a:t>with </a:t>
            </a:r>
            <a:r>
              <a:rPr lang="en-US" sz="1800" dirty="0" smtClean="0">
                <a:solidFill>
                  <a:srgbClr val="000000"/>
                </a:solidFill>
              </a:rPr>
              <a:t>RES-529 </a:t>
            </a:r>
            <a:r>
              <a:rPr lang="en-US" sz="1800" dirty="0" smtClean="0"/>
              <a:t>at 200 </a:t>
            </a:r>
            <a:r>
              <a:rPr lang="en-US" sz="1800" dirty="0"/>
              <a:t>mg/kg/2 </a:t>
            </a:r>
            <a:r>
              <a:rPr lang="en-US" sz="1800" dirty="0" smtClean="0"/>
              <a:t>day, intraperitoneal for one week</a:t>
            </a:r>
          </a:p>
          <a:p>
            <a:pPr marL="1028700" lvl="2">
              <a:spcBef>
                <a:spcPts val="300"/>
              </a:spcBef>
            </a:pPr>
            <a:r>
              <a:rPr lang="en-US" sz="1800" dirty="0" smtClean="0"/>
              <a:t>At second week, rat </a:t>
            </a:r>
            <a:r>
              <a:rPr lang="en-US" sz="1800" dirty="0"/>
              <a:t>glioma cells were injected </a:t>
            </a:r>
            <a:r>
              <a:rPr lang="en-US" sz="1800" dirty="0" smtClean="0"/>
              <a:t>subcutaneous</a:t>
            </a:r>
          </a:p>
          <a:p>
            <a:pPr marL="1028700" lvl="2">
              <a:spcBef>
                <a:spcPts val="300"/>
              </a:spcBef>
            </a:pPr>
            <a:r>
              <a:rPr lang="en-US" sz="1800" dirty="0" smtClean="0"/>
              <a:t>Treatment </a:t>
            </a:r>
            <a:r>
              <a:rPr lang="en-US" sz="1800" dirty="0"/>
              <a:t>continued while tumors were allowed to grow for 21 </a:t>
            </a:r>
            <a:r>
              <a:rPr lang="en-US" sz="1800" dirty="0" smtClean="0"/>
              <a:t>days</a:t>
            </a:r>
            <a:endParaRPr lang="en-US" sz="1800" dirty="0">
              <a:solidFill>
                <a:srgbClr val="339933"/>
              </a:solidFill>
            </a:endParaRPr>
          </a:p>
          <a:p>
            <a:pPr marL="1028700" lvl="2">
              <a:spcBef>
                <a:spcPts val="300"/>
              </a:spcBef>
            </a:pPr>
            <a:r>
              <a:rPr lang="en-US" sz="1800" b="0" dirty="0" smtClean="0">
                <a:solidFill>
                  <a:srgbClr val="000000"/>
                </a:solidFill>
              </a:rPr>
              <a:t>At termination, tumor </a:t>
            </a:r>
            <a:r>
              <a:rPr lang="en-US" sz="1800" b="0" dirty="0">
                <a:solidFill>
                  <a:srgbClr val="000000"/>
                </a:solidFill>
              </a:rPr>
              <a:t>volume </a:t>
            </a:r>
            <a:r>
              <a:rPr lang="en-US" sz="1800" b="0" dirty="0" smtClean="0">
                <a:solidFill>
                  <a:srgbClr val="000000"/>
                </a:solidFill>
              </a:rPr>
              <a:t>reduced by 70% percent</a:t>
            </a:r>
            <a:endParaRPr lang="en-US" sz="1800" b="0" dirty="0">
              <a:solidFill>
                <a:srgbClr val="000000"/>
              </a:solidFill>
            </a:endParaRPr>
          </a:p>
        </p:txBody>
      </p:sp>
      <p:pic>
        <p:nvPicPr>
          <p:cNvPr id="4" name="Picture 3" descr="Screen Shot 2014-12-24 at 1.08.33 P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647647" y="2372810"/>
            <a:ext cx="2802520" cy="1682736"/>
          </a:xfrm>
          <a:prstGeom prst="rect">
            <a:avLst/>
          </a:prstGeom>
        </p:spPr>
      </p:pic>
      <p:pic>
        <p:nvPicPr>
          <p:cNvPr id="5" name="Picture 4" descr="Screen Shot 2014-12-24 at 1.08.41 PM.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411707" y="4201610"/>
            <a:ext cx="3038460" cy="2083447"/>
          </a:xfrm>
          <a:prstGeom prst="rect">
            <a:avLst/>
          </a:prstGeom>
        </p:spPr>
      </p:pic>
      <p:sp>
        <p:nvSpPr>
          <p:cNvPr id="6" name="TextBox 5"/>
          <p:cNvSpPr txBox="1"/>
          <p:nvPr/>
        </p:nvSpPr>
        <p:spPr>
          <a:xfrm>
            <a:off x="0" y="6488668"/>
            <a:ext cx="2895600" cy="369332"/>
          </a:xfrm>
          <a:prstGeom prst="rect">
            <a:avLst/>
          </a:prstGeom>
          <a:noFill/>
        </p:spPr>
        <p:txBody>
          <a:bodyPr wrap="square" rtlCol="0">
            <a:spAutoFit/>
          </a:bodyPr>
          <a:lstStyle/>
          <a:p>
            <a:r>
              <a:rPr lang="en-US" sz="900" dirty="0" smtClean="0"/>
              <a:t>*Data from Xue Q. et al </a:t>
            </a:r>
            <a:r>
              <a:rPr lang="de-DE" sz="900" i="1" dirty="0" smtClean="0"/>
              <a:t>Cancer </a:t>
            </a:r>
            <a:r>
              <a:rPr lang="de-DE" sz="900" i="1" dirty="0"/>
              <a:t>Res </a:t>
            </a:r>
            <a:r>
              <a:rPr lang="de-DE" sz="900" dirty="0"/>
              <a:t>2008;68(22):9551–</a:t>
            </a:r>
            <a:r>
              <a:rPr lang="de-DE" sz="900" dirty="0" smtClean="0"/>
              <a:t>7.</a:t>
            </a:r>
            <a:r>
              <a:rPr lang="en-US" sz="900" dirty="0" smtClean="0"/>
              <a:t> </a:t>
            </a:r>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
        <p:nvSpPr>
          <p:cNvPr id="7" name="Rectangle 6"/>
          <p:cNvSpPr/>
          <p:nvPr/>
        </p:nvSpPr>
        <p:spPr>
          <a:xfrm>
            <a:off x="478320" y="1241167"/>
            <a:ext cx="8310080" cy="677108"/>
          </a:xfrm>
          <a:prstGeom prst="rect">
            <a:avLst/>
          </a:prstGeom>
        </p:spPr>
        <p:txBody>
          <a:bodyPr wrap="square">
            <a:spAutoFit/>
          </a:bodyPr>
          <a:lstStyle/>
          <a:p>
            <a:endParaRPr lang="en-US" dirty="0"/>
          </a:p>
          <a:p>
            <a:pPr marL="400050" lvl="1">
              <a:spcBef>
                <a:spcPts val="0"/>
              </a:spcBef>
            </a:pPr>
            <a:r>
              <a:rPr lang="en-US" sz="2000" b="1" dirty="0"/>
              <a:t>C6V10 model (fast growing tumor, constitutive VEGF secreting tumor)*</a:t>
            </a:r>
          </a:p>
        </p:txBody>
      </p:sp>
      <p:sp>
        <p:nvSpPr>
          <p:cNvPr id="8" name="Rectangle 7"/>
          <p:cNvSpPr/>
          <p:nvPr/>
        </p:nvSpPr>
        <p:spPr>
          <a:xfrm>
            <a:off x="7118430" y="2303363"/>
            <a:ext cx="1320162" cy="24499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latin typeface="Arial" panose="020B0604020202020204" pitchFamily="34" charset="0"/>
                <a:cs typeface="Arial" panose="020B0604020202020204" pitchFamily="34" charset="0"/>
              </a:rPr>
              <a:t>RES-529 C6V10</a:t>
            </a:r>
            <a:endParaRPr lang="en-US" sz="1200" b="1" dirty="0">
              <a:solidFill>
                <a:schemeClr val="tx1"/>
              </a:solidFill>
              <a:latin typeface="Arial" panose="020B0604020202020204" pitchFamily="34" charset="0"/>
              <a:cs typeface="Arial" panose="020B0604020202020204" pitchFamily="34" charset="0"/>
            </a:endParaRPr>
          </a:p>
        </p:txBody>
      </p:sp>
      <p:sp>
        <p:nvSpPr>
          <p:cNvPr id="9" name="Rectangle 8"/>
          <p:cNvSpPr/>
          <p:nvPr/>
        </p:nvSpPr>
        <p:spPr>
          <a:xfrm>
            <a:off x="7039330" y="6076713"/>
            <a:ext cx="1458410" cy="2199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latin typeface="Arial" panose="020B0604020202020204" pitchFamily="34" charset="0"/>
                <a:cs typeface="Arial" panose="020B0604020202020204" pitchFamily="34" charset="0"/>
              </a:rPr>
              <a:t>RES-529 C6V10</a:t>
            </a:r>
            <a:endParaRPr lang="en-US" sz="1200" b="1" dirty="0">
              <a:solidFill>
                <a:schemeClr val="tx1"/>
              </a:solidFill>
              <a:latin typeface="Arial" panose="020B0604020202020204" pitchFamily="34" charset="0"/>
              <a:cs typeface="Arial" panose="020B0604020202020204" pitchFamily="34" charset="0"/>
            </a:endParaRPr>
          </a:p>
        </p:txBody>
      </p:sp>
      <p:sp>
        <p:nvSpPr>
          <p:cNvPr id="10" name="Rectangle 9"/>
          <p:cNvSpPr/>
          <p:nvPr/>
        </p:nvSpPr>
        <p:spPr>
          <a:xfrm>
            <a:off x="5613349" y="2328443"/>
            <a:ext cx="1458410" cy="2199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latin typeface="Arial" panose="020B0604020202020204" pitchFamily="34" charset="0"/>
                <a:cs typeface="Arial" panose="020B0604020202020204" pitchFamily="34" charset="0"/>
              </a:rPr>
              <a:t>Control C6V10</a:t>
            </a:r>
            <a:endParaRPr lang="en-US" sz="1200" b="1" dirty="0">
              <a:solidFill>
                <a:schemeClr val="tx1"/>
              </a:solidFill>
              <a:latin typeface="Arial" panose="020B0604020202020204" pitchFamily="34" charset="0"/>
              <a:cs typeface="Arial" panose="020B0604020202020204" pitchFamily="34" charset="0"/>
            </a:endParaRPr>
          </a:p>
        </p:txBody>
      </p:sp>
      <p:sp>
        <p:nvSpPr>
          <p:cNvPr id="12" name="Rectangle 11"/>
          <p:cNvSpPr/>
          <p:nvPr/>
        </p:nvSpPr>
        <p:spPr>
          <a:xfrm>
            <a:off x="5539679" y="6080574"/>
            <a:ext cx="1458410" cy="21991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b="1" dirty="0" smtClean="0">
                <a:solidFill>
                  <a:schemeClr val="tx1"/>
                </a:solidFill>
                <a:latin typeface="Arial" panose="020B0604020202020204" pitchFamily="34" charset="0"/>
                <a:cs typeface="Arial" panose="020B0604020202020204" pitchFamily="34" charset="0"/>
              </a:rPr>
              <a:t>Control C6V10</a:t>
            </a:r>
            <a:endParaRPr lang="en-US" sz="1200" b="1"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26497620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7449" y="1195634"/>
            <a:ext cx="7929351" cy="5262979"/>
          </a:xfrm>
          <a:prstGeom prst="rect">
            <a:avLst/>
          </a:prstGeom>
        </p:spPr>
        <p:txBody>
          <a:bodyPr wrap="square">
            <a:spAutoFit/>
          </a:bodyPr>
          <a:lstStyle/>
          <a:p>
            <a:r>
              <a:rPr lang="en-US" sz="1400" dirty="0"/>
              <a:t>This presentation includes "forward-looking statements" under the Private Securities Litigation Reform Act of 1995. All statements other than statements of historical facts contained in this presentation, including statements regarding our anticipated future clinical and regulatory events, future financial/position, business strategy and plans and objectives of management for future operations, are forward-looking statements. Forward-looking statements can be identified by words such as “potential,” "may," "will," "should," "forecast,“ "project," "could," "expect," "believe," "estimate," "anticipate," "intend," "plan,“ “continue”, other words of similar meaning, derivations of such words and the use of future dates.  Forward-looking statements in this presentation include, without limitation, statements regarding our current business strategies, the potential future commercialization of our product candidates, potential estimated market sizes for our product candidates, anticipated start dates, durations and completion dates, as well as potential future results, of our future clinical trials, anticipated designs of our future clinical trials, and anticipated future regulatory submissions and events. Uncertainties and risks may cause actual results to be materially different than those expressed in or implied by our forward-looking statements. Particular uncertainties and risks include, among others, uncertainties regarding our ability to license out our existing and license in additional products and technologies and the terms of such licenses; uncertainties involved in clinical testing, the difficulty of developing pharmaceutical products, obtaining regulatory and other approvals and achieving market acceptance, and other risks and uncertainties described in our filings with the Securities and Exchange Commission, including our most recent annual report on Form 10-K/A, subsequent quarterly reports on Form 10-Q and final prospectus dated July 31, 2014.  All forward-looking statements in this presentation speak only as of the date of this presentation and we undertake no obligation to update or revise any forward-looking statement, whether as a result of new information, future events or otherwise.</a:t>
            </a:r>
          </a:p>
          <a:p>
            <a:endParaRPr lang="en-US" sz="1400" dirty="0"/>
          </a:p>
        </p:txBody>
      </p:sp>
    </p:spTree>
    <p:extLst>
      <p:ext uri="{BB962C8B-B14F-4D97-AF65-F5344CB8AC3E}">
        <p14:creationId xmlns:p14="http://schemas.microsoft.com/office/powerpoint/2010/main" xmlns="" val="70074886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5490"/>
            <a:ext cx="8331200" cy="925433"/>
          </a:xfrm>
        </p:spPr>
        <p:txBody>
          <a:bodyPr>
            <a:noAutofit/>
          </a:bodyPr>
          <a:lstStyle/>
          <a:p>
            <a:pPr algn="l"/>
            <a:r>
              <a:rPr lang="en-US" sz="2900" dirty="0">
                <a:latin typeface="Calibri"/>
                <a:ea typeface="+mn-ea"/>
                <a:cs typeface="Arial" charset="0"/>
              </a:rPr>
              <a:t>RES-529 </a:t>
            </a:r>
            <a:r>
              <a:rPr lang="en-US" sz="2900" dirty="0" smtClean="0">
                <a:latin typeface="Calibri"/>
                <a:ea typeface="+mn-ea"/>
                <a:cs typeface="Arial" charset="0"/>
              </a:rPr>
              <a:t>Inhibits </a:t>
            </a:r>
            <a:r>
              <a:rPr lang="en-US" sz="2900" dirty="0">
                <a:latin typeface="Calibri"/>
                <a:ea typeface="+mn-ea"/>
                <a:cs typeface="Arial" charset="0"/>
              </a:rPr>
              <a:t>U87 Glioma Tumor Growth</a:t>
            </a:r>
          </a:p>
        </p:txBody>
      </p:sp>
      <p:sp>
        <p:nvSpPr>
          <p:cNvPr id="3" name="Content Placeholder 2"/>
          <p:cNvSpPr>
            <a:spLocks noGrp="1"/>
          </p:cNvSpPr>
          <p:nvPr>
            <p:ph idx="1"/>
          </p:nvPr>
        </p:nvSpPr>
        <p:spPr>
          <a:xfrm>
            <a:off x="359515" y="1146051"/>
            <a:ext cx="8712671" cy="3067498"/>
          </a:xfrm>
        </p:spPr>
        <p:txBody>
          <a:bodyPr>
            <a:normAutofit/>
          </a:bodyPr>
          <a:lstStyle/>
          <a:p>
            <a:pPr marL="228600" indent="-228600">
              <a:spcBef>
                <a:spcPts val="0"/>
              </a:spcBef>
            </a:pPr>
            <a:r>
              <a:rPr lang="en-US" dirty="0"/>
              <a:t>Tumor growth inhibited in subcutaneous xenograft models</a:t>
            </a:r>
          </a:p>
          <a:p>
            <a:pPr marL="628650" lvl="1" indent="-228600">
              <a:spcBef>
                <a:spcPts val="0"/>
              </a:spcBef>
            </a:pPr>
            <a:r>
              <a:rPr lang="en-US" sz="2000" b="1" dirty="0" smtClean="0"/>
              <a:t>U87 </a:t>
            </a:r>
            <a:r>
              <a:rPr lang="en-US" sz="2000" b="1" dirty="0"/>
              <a:t>model (slow growing tumor)*</a:t>
            </a:r>
          </a:p>
          <a:p>
            <a:pPr marL="1028700" lvl="2">
              <a:spcBef>
                <a:spcPts val="0"/>
              </a:spcBef>
            </a:pPr>
            <a:r>
              <a:rPr lang="en-US" sz="1800" dirty="0" smtClean="0"/>
              <a:t>Mice </a:t>
            </a:r>
            <a:r>
              <a:rPr lang="en-US" sz="1800" dirty="0"/>
              <a:t>were injected subcutaneous with U87 glioma cells</a:t>
            </a:r>
          </a:p>
          <a:p>
            <a:pPr marL="1028700" lvl="2">
              <a:spcBef>
                <a:spcPts val="0"/>
              </a:spcBef>
            </a:pPr>
            <a:r>
              <a:rPr lang="en-US" sz="1800" dirty="0"/>
              <a:t>At day 3, mice began treatment with RES-529 at doses of 25 and 50 mg/kg/2 day intraperitoneal</a:t>
            </a:r>
          </a:p>
          <a:p>
            <a:pPr marL="1028700" lvl="2">
              <a:spcBef>
                <a:spcPts val="0"/>
              </a:spcBef>
            </a:pPr>
            <a:r>
              <a:rPr lang="en-US" sz="1800" dirty="0"/>
              <a:t>U87 tumors were allowed to grow for 24 days</a:t>
            </a:r>
          </a:p>
          <a:p>
            <a:pPr marL="1028700" lvl="2">
              <a:spcBef>
                <a:spcPts val="0"/>
              </a:spcBef>
            </a:pPr>
            <a:r>
              <a:rPr lang="en-US" sz="1800" dirty="0"/>
              <a:t>At termination, tumor volume reduced by 29% (25mg) and 76% (50 mg</a:t>
            </a:r>
            <a:r>
              <a:rPr lang="en-US" sz="1800" dirty="0" smtClean="0"/>
              <a:t>)</a:t>
            </a:r>
            <a:endParaRPr lang="en-US" sz="1800" dirty="0"/>
          </a:p>
        </p:txBody>
      </p:sp>
      <p:sp>
        <p:nvSpPr>
          <p:cNvPr id="6" name="TextBox 5"/>
          <p:cNvSpPr txBox="1"/>
          <p:nvPr/>
        </p:nvSpPr>
        <p:spPr>
          <a:xfrm>
            <a:off x="0" y="6488668"/>
            <a:ext cx="2895600" cy="369332"/>
          </a:xfrm>
          <a:prstGeom prst="rect">
            <a:avLst/>
          </a:prstGeom>
          <a:noFill/>
        </p:spPr>
        <p:txBody>
          <a:bodyPr wrap="square" rtlCol="0">
            <a:spAutoFit/>
          </a:bodyPr>
          <a:lstStyle/>
          <a:p>
            <a:r>
              <a:rPr lang="en-US" sz="900" dirty="0" smtClean="0"/>
              <a:t>*Data from Xue Q. et al </a:t>
            </a:r>
            <a:r>
              <a:rPr lang="de-DE" sz="900" i="1" dirty="0" smtClean="0"/>
              <a:t>Cancer </a:t>
            </a:r>
            <a:r>
              <a:rPr lang="de-DE" sz="900" i="1" dirty="0"/>
              <a:t>Res </a:t>
            </a:r>
            <a:r>
              <a:rPr lang="de-DE" sz="900" dirty="0"/>
              <a:t>2008;68(22):9551–</a:t>
            </a:r>
            <a:r>
              <a:rPr lang="de-DE" sz="900" dirty="0" smtClean="0"/>
              <a:t>7.</a:t>
            </a:r>
            <a:r>
              <a:rPr lang="en-US" sz="900" dirty="0" smtClean="0"/>
              <a:t> </a:t>
            </a:r>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grpSp>
        <p:nvGrpSpPr>
          <p:cNvPr id="38" name="Group 37"/>
          <p:cNvGrpSpPr/>
          <p:nvPr/>
        </p:nvGrpSpPr>
        <p:grpSpPr>
          <a:xfrm>
            <a:off x="3404464" y="4084667"/>
            <a:ext cx="3421339" cy="2071433"/>
            <a:chOff x="5771456" y="4266631"/>
            <a:chExt cx="2924175" cy="2240560"/>
          </a:xfrm>
        </p:grpSpPr>
        <p:pic>
          <p:nvPicPr>
            <p:cNvPr id="39"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771456" y="4266631"/>
              <a:ext cx="2924175" cy="21812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0" name="Rectangle 39"/>
            <p:cNvSpPr/>
            <p:nvPr/>
          </p:nvSpPr>
          <p:spPr>
            <a:xfrm>
              <a:off x="7292501" y="4347020"/>
              <a:ext cx="1267300" cy="179022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1" name="Picture 4"/>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7323595" y="4975840"/>
              <a:ext cx="502920" cy="117348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2"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995600" y="5725532"/>
              <a:ext cx="493776" cy="4086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3"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7435271" y="4275098"/>
              <a:ext cx="923925" cy="428625"/>
            </a:xfrm>
            <a:prstGeom prst="rect">
              <a:avLst/>
            </a:prstGeom>
            <a:noFill/>
            <a:ln>
              <a:noFill/>
            </a:ln>
          </p:spPr>
        </p:pic>
        <p:cxnSp>
          <p:nvCxnSpPr>
            <p:cNvPr id="44" name="Straight Connector 43"/>
            <p:cNvCxnSpPr/>
            <p:nvPr/>
          </p:nvCxnSpPr>
          <p:spPr>
            <a:xfrm>
              <a:off x="7552245" y="4368164"/>
              <a:ext cx="0" cy="32918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rot="5400000">
              <a:off x="7896573" y="3998359"/>
              <a:ext cx="0" cy="70408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8238199" y="4351259"/>
              <a:ext cx="0" cy="91440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47" name="TextBox 46"/>
            <p:cNvSpPr txBox="1"/>
            <p:nvPr/>
          </p:nvSpPr>
          <p:spPr>
            <a:xfrm>
              <a:off x="6551518" y="6199414"/>
              <a:ext cx="2043508" cy="307777"/>
            </a:xfrm>
            <a:prstGeom prst="rect">
              <a:avLst/>
            </a:prstGeom>
            <a:solidFill>
              <a:schemeClr val="bg1"/>
            </a:solidFill>
          </p:spPr>
          <p:txBody>
            <a:bodyPr wrap="none" rtlCol="0">
              <a:spAutoFit/>
            </a:bodyPr>
            <a:lstStyle/>
            <a:p>
              <a:r>
                <a:rPr lang="en-US" sz="1400" b="1" dirty="0" smtClean="0"/>
                <a:t>Control    25mg        50mg</a:t>
              </a:r>
              <a:endParaRPr lang="en-US" sz="1400" b="1" dirty="0"/>
            </a:p>
          </p:txBody>
        </p:sp>
        <p:pic>
          <p:nvPicPr>
            <p:cNvPr id="48" name="Picture 3"/>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7635818" y="4438963"/>
              <a:ext cx="561975" cy="1573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Tree>
    <p:extLst>
      <p:ext uri="{BB962C8B-B14F-4D97-AF65-F5344CB8AC3E}">
        <p14:creationId xmlns:p14="http://schemas.microsoft.com/office/powerpoint/2010/main" xmlns="" val="2916434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304" y="156516"/>
            <a:ext cx="8506495" cy="1154490"/>
          </a:xfrm>
        </p:spPr>
        <p:txBody>
          <a:bodyPr>
            <a:noAutofit/>
          </a:bodyPr>
          <a:lstStyle/>
          <a:p>
            <a:r>
              <a:rPr lang="en-US" sz="2800" dirty="0" smtClean="0"/>
              <a:t/>
            </a:r>
            <a:br>
              <a:rPr lang="en-US" sz="2800" dirty="0" smtClean="0"/>
            </a:br>
            <a:r>
              <a:rPr lang="en-US" sz="2600" dirty="0" smtClean="0"/>
              <a:t>RES-529</a:t>
            </a:r>
            <a:r>
              <a:rPr lang="en-US" sz="2600" dirty="0"/>
              <a:t>: Extensively </a:t>
            </a:r>
            <a:r>
              <a:rPr lang="en-US" sz="2600" dirty="0" smtClean="0"/>
              <a:t>Studied in Preclinical </a:t>
            </a:r>
            <a:r>
              <a:rPr lang="en-US" sz="2600" dirty="0"/>
              <a:t>O</a:t>
            </a:r>
            <a:r>
              <a:rPr lang="en-US" sz="2600" dirty="0" smtClean="0"/>
              <a:t>ncology </a:t>
            </a:r>
            <a:r>
              <a:rPr lang="en-US" sz="2600" dirty="0"/>
              <a:t>M</a:t>
            </a:r>
            <a:r>
              <a:rPr lang="en-US" sz="2600" dirty="0" smtClean="0"/>
              <a:t>odels</a:t>
            </a:r>
            <a:endParaRPr lang="en-US" sz="2600" dirty="0"/>
          </a:p>
        </p:txBody>
      </p:sp>
      <p:sp>
        <p:nvSpPr>
          <p:cNvPr id="3" name="Content Placeholder 2"/>
          <p:cNvSpPr>
            <a:spLocks noGrp="1"/>
          </p:cNvSpPr>
          <p:nvPr>
            <p:ph idx="1"/>
          </p:nvPr>
        </p:nvSpPr>
        <p:spPr>
          <a:xfrm>
            <a:off x="457199" y="1311006"/>
            <a:ext cx="8229600" cy="4519521"/>
          </a:xfrm>
        </p:spPr>
        <p:txBody>
          <a:bodyPr>
            <a:noAutofit/>
          </a:bodyPr>
          <a:lstStyle/>
          <a:p>
            <a:pPr>
              <a:spcBef>
                <a:spcPts val="0"/>
              </a:spcBef>
            </a:pPr>
            <a:r>
              <a:rPr lang="en-US" sz="2400" b="0" dirty="0" smtClean="0"/>
              <a:t>Efficacy in </a:t>
            </a:r>
            <a:r>
              <a:rPr lang="en-US" sz="2400" u="sng" dirty="0" smtClean="0"/>
              <a:t>glioma</a:t>
            </a:r>
            <a:r>
              <a:rPr lang="en-US" sz="2400" dirty="0" smtClean="0"/>
              <a:t> </a:t>
            </a:r>
            <a:r>
              <a:rPr lang="en-US" sz="2400" b="0" dirty="0" smtClean="0"/>
              <a:t>subcutaneous </a:t>
            </a:r>
            <a:r>
              <a:rPr lang="en-US" sz="2400" b="0" dirty="0"/>
              <a:t>xenograft model </a:t>
            </a:r>
            <a:endParaRPr lang="en-US" sz="2400" b="0" dirty="0" smtClean="0"/>
          </a:p>
          <a:p>
            <a:pPr lvl="1">
              <a:spcBef>
                <a:spcPts val="0"/>
              </a:spcBef>
            </a:pPr>
            <a:r>
              <a:rPr lang="en-US" sz="2000" b="0" dirty="0" smtClean="0"/>
              <a:t>Similar </a:t>
            </a:r>
            <a:r>
              <a:rPr lang="en-US" sz="2000" b="0" dirty="0"/>
              <a:t>efficacy </a:t>
            </a:r>
            <a:r>
              <a:rPr lang="en-US" sz="2000" b="0" dirty="0" smtClean="0"/>
              <a:t>regardless </a:t>
            </a:r>
            <a:r>
              <a:rPr lang="en-US" sz="2000" b="0" dirty="0"/>
              <a:t>of route of administration (iv, po, or ip)</a:t>
            </a:r>
            <a:r>
              <a:rPr lang="en-US" sz="2000" b="0" baseline="30000" dirty="0"/>
              <a:t>1</a:t>
            </a:r>
          </a:p>
          <a:p>
            <a:pPr lvl="1">
              <a:spcBef>
                <a:spcPts val="0"/>
              </a:spcBef>
            </a:pPr>
            <a:r>
              <a:rPr lang="en-US" sz="2000" u="sng" dirty="0"/>
              <a:t>Penetration of the blood brain barrier</a:t>
            </a:r>
            <a:r>
              <a:rPr lang="en-US" sz="2000" dirty="0"/>
              <a:t> with pharmacologically active levels reached in murine brain2</a:t>
            </a:r>
          </a:p>
          <a:p>
            <a:pPr>
              <a:spcBef>
                <a:spcPts val="0"/>
              </a:spcBef>
            </a:pPr>
            <a:endParaRPr lang="en-US" sz="2400" b="0" dirty="0" smtClean="0"/>
          </a:p>
          <a:p>
            <a:pPr>
              <a:spcBef>
                <a:spcPts val="0"/>
              </a:spcBef>
            </a:pPr>
            <a:r>
              <a:rPr lang="en-US" sz="2400" b="0" dirty="0" smtClean="0"/>
              <a:t>Efficacy in </a:t>
            </a:r>
            <a:r>
              <a:rPr lang="en-US" sz="2400" b="0" u="sng" dirty="0"/>
              <a:t>multiple tumor types</a:t>
            </a:r>
            <a:r>
              <a:rPr lang="en-US" sz="2400" b="0" dirty="0"/>
              <a:t> </a:t>
            </a:r>
            <a:endParaRPr lang="en-US" sz="2400" b="0" dirty="0" smtClean="0"/>
          </a:p>
          <a:p>
            <a:pPr lvl="1">
              <a:spcBef>
                <a:spcPts val="0"/>
              </a:spcBef>
            </a:pPr>
            <a:r>
              <a:rPr lang="en-US" sz="2000" b="0" dirty="0" smtClean="0"/>
              <a:t>In NCI60 cell line panel</a:t>
            </a:r>
            <a:r>
              <a:rPr lang="en-US" sz="2000" b="0" baseline="30000" dirty="0"/>
              <a:t>3</a:t>
            </a:r>
            <a:r>
              <a:rPr lang="en-US" sz="2000" b="0" dirty="0" smtClean="0"/>
              <a:t> </a:t>
            </a:r>
          </a:p>
          <a:p>
            <a:pPr lvl="2">
              <a:spcBef>
                <a:spcPts val="0"/>
              </a:spcBef>
            </a:pPr>
            <a:r>
              <a:rPr lang="en-US" sz="2000" b="1" u="sng" dirty="0"/>
              <a:t>B</a:t>
            </a:r>
            <a:r>
              <a:rPr lang="en-US" sz="2000" b="1" u="sng" dirty="0" smtClean="0"/>
              <a:t>reast cancer</a:t>
            </a:r>
            <a:r>
              <a:rPr lang="en-US" sz="2000" b="0" u="sng" dirty="0" smtClean="0"/>
              <a:t>:</a:t>
            </a:r>
            <a:r>
              <a:rPr lang="en-US" sz="2000" b="0" dirty="0" smtClean="0"/>
              <a:t> </a:t>
            </a:r>
            <a:r>
              <a:rPr lang="en-US" sz="2000" dirty="0" smtClean="0"/>
              <a:t>efficacy </a:t>
            </a:r>
            <a:r>
              <a:rPr lang="en-US" sz="2000" dirty="0"/>
              <a:t>in </a:t>
            </a:r>
            <a:r>
              <a:rPr lang="en-US" sz="2000" dirty="0" err="1"/>
              <a:t>orthotopic</a:t>
            </a:r>
            <a:r>
              <a:rPr lang="en-US" sz="2000" dirty="0"/>
              <a:t> </a:t>
            </a:r>
            <a:r>
              <a:rPr lang="en-US" sz="2000" b="0" dirty="0" smtClean="0"/>
              <a:t>xenografts</a:t>
            </a:r>
            <a:r>
              <a:rPr lang="en-US" sz="2000" b="0" baseline="30000" dirty="0" smtClean="0"/>
              <a:t>4</a:t>
            </a:r>
          </a:p>
          <a:p>
            <a:pPr lvl="2">
              <a:spcBef>
                <a:spcPts val="0"/>
              </a:spcBef>
            </a:pPr>
            <a:r>
              <a:rPr lang="en-US" sz="2000" b="1" u="sng" dirty="0"/>
              <a:t>Prostate cancer</a:t>
            </a:r>
            <a:r>
              <a:rPr lang="en-US" sz="2000" u="sng" dirty="0" smtClean="0"/>
              <a:t>:</a:t>
            </a:r>
            <a:r>
              <a:rPr lang="en-US" sz="2000" dirty="0" smtClean="0"/>
              <a:t> synergy </a:t>
            </a:r>
            <a:r>
              <a:rPr lang="en-US" sz="2000" b="0" dirty="0"/>
              <a:t>with radiotherapy and chemotherapy in </a:t>
            </a:r>
            <a:r>
              <a:rPr lang="en-US" sz="2000" b="0" dirty="0" smtClean="0"/>
              <a:t>xenografts</a:t>
            </a:r>
            <a:r>
              <a:rPr lang="en-US" sz="2000" b="0" baseline="30000" dirty="0" smtClean="0"/>
              <a:t>5,6</a:t>
            </a:r>
            <a:endParaRPr lang="en-US" sz="2000" b="0" baseline="30000" dirty="0"/>
          </a:p>
          <a:p>
            <a:pPr lvl="2">
              <a:spcBef>
                <a:spcPts val="0"/>
              </a:spcBef>
            </a:pPr>
            <a:r>
              <a:rPr lang="en-US" sz="2000" b="1" u="sng" dirty="0"/>
              <a:t>Lung cancer</a:t>
            </a:r>
            <a:r>
              <a:rPr lang="en-US" sz="2000" u="sng" dirty="0" smtClean="0"/>
              <a:t>: </a:t>
            </a:r>
            <a:r>
              <a:rPr lang="en-US" sz="2000" dirty="0"/>
              <a:t>e</a:t>
            </a:r>
            <a:r>
              <a:rPr lang="en-US" sz="2000" b="0" dirty="0" smtClean="0"/>
              <a:t>fficacy in appropriate model</a:t>
            </a:r>
          </a:p>
        </p:txBody>
      </p:sp>
      <p:sp>
        <p:nvSpPr>
          <p:cNvPr id="4" name="TextBox 3"/>
          <p:cNvSpPr txBox="1"/>
          <p:nvPr/>
        </p:nvSpPr>
        <p:spPr>
          <a:xfrm>
            <a:off x="536222" y="5065231"/>
            <a:ext cx="8238469" cy="1477328"/>
          </a:xfrm>
          <a:prstGeom prst="rect">
            <a:avLst/>
          </a:prstGeom>
          <a:noFill/>
        </p:spPr>
        <p:txBody>
          <a:bodyPr wrap="square" rtlCol="0">
            <a:spAutoFit/>
          </a:bodyPr>
          <a:lstStyle/>
          <a:p>
            <a:r>
              <a:rPr lang="en-US" sz="900" baseline="30000" dirty="0" smtClean="0">
                <a:solidFill>
                  <a:srgbClr val="000000"/>
                </a:solidFill>
                <a:latin typeface="Calibri"/>
                <a:ea typeface="Calibri"/>
                <a:cs typeface="Calibri"/>
              </a:rPr>
              <a:t>1</a:t>
            </a:r>
            <a:r>
              <a:rPr lang="en-US" sz="900" dirty="0"/>
              <a:t>Xue Q. et al. Palomid 529, a Novel Small-Molecule Drug, Is a TORC1/TORC2 Inhibitor That Reduces Tumor Growth, Tumor Angiogenesis, and Vascular Permeability. </a:t>
            </a:r>
            <a:r>
              <a:rPr lang="de-DE" sz="900" i="1" dirty="0" err="1"/>
              <a:t>Cancer</a:t>
            </a:r>
            <a:r>
              <a:rPr lang="de-DE" sz="900" i="1" dirty="0"/>
              <a:t> Res </a:t>
            </a:r>
            <a:r>
              <a:rPr lang="de-DE" sz="900" dirty="0"/>
              <a:t>2008;68(22):9551–7 </a:t>
            </a:r>
            <a:r>
              <a:rPr lang="de-DE" sz="900" dirty="0" err="1"/>
              <a:t>and</a:t>
            </a:r>
            <a:r>
              <a:rPr lang="de-DE" sz="900" dirty="0"/>
              <a:t> Xue Q. </a:t>
            </a:r>
            <a:r>
              <a:rPr lang="de-DE" sz="900" dirty="0" err="1"/>
              <a:t>unpublished</a:t>
            </a:r>
            <a:r>
              <a:rPr lang="de-DE" sz="900" dirty="0"/>
              <a:t> </a:t>
            </a:r>
            <a:r>
              <a:rPr lang="de-DE" sz="900" dirty="0" err="1"/>
              <a:t>data</a:t>
            </a:r>
            <a:r>
              <a:rPr lang="de-DE" sz="900" dirty="0" smtClean="0"/>
              <a:t>.</a:t>
            </a:r>
            <a:endParaRPr lang="en-US" sz="900" baseline="30000" dirty="0" smtClean="0">
              <a:solidFill>
                <a:srgbClr val="000000"/>
              </a:solidFill>
              <a:latin typeface="Calibri"/>
              <a:ea typeface="Calibri"/>
              <a:cs typeface="Calibri"/>
            </a:endParaRPr>
          </a:p>
          <a:p>
            <a:r>
              <a:rPr lang="en-US" sz="900" baseline="30000" dirty="0" smtClean="0">
                <a:solidFill>
                  <a:srgbClr val="000000"/>
                </a:solidFill>
                <a:ea typeface="Calibri"/>
                <a:cs typeface="Calibri"/>
              </a:rPr>
              <a:t>2</a:t>
            </a:r>
            <a:r>
              <a:rPr lang="en-US" sz="900" dirty="0" smtClean="0">
                <a:solidFill>
                  <a:srgbClr val="000000"/>
                </a:solidFill>
                <a:ea typeface="Calibri"/>
                <a:cs typeface="Calibri"/>
              </a:rPr>
              <a:t>Lin </a:t>
            </a:r>
            <a:r>
              <a:rPr lang="en-US" sz="900" dirty="0">
                <a:solidFill>
                  <a:srgbClr val="000000"/>
                </a:solidFill>
                <a:ea typeface="Calibri"/>
                <a:cs typeface="Calibri"/>
              </a:rPr>
              <a:t>F. et al. Dual mTORC1 and mTORC2 inhibitor Palomid 529 penetrates the Blood–Brain Barrier without restriction by ABCB1 and ABCG2. </a:t>
            </a:r>
            <a:r>
              <a:rPr lang="en-US" sz="900" i="1" dirty="0">
                <a:solidFill>
                  <a:srgbClr val="000000"/>
                </a:solidFill>
                <a:ea typeface="Calibri"/>
                <a:cs typeface="Calibri"/>
              </a:rPr>
              <a:t>Int J Cancer </a:t>
            </a:r>
            <a:r>
              <a:rPr lang="en-US" sz="900" dirty="0">
                <a:solidFill>
                  <a:srgbClr val="000000"/>
                </a:solidFill>
                <a:ea typeface="Calibri"/>
                <a:cs typeface="Calibri"/>
              </a:rPr>
              <a:t>2013Sep1;133(5):1222-33.</a:t>
            </a:r>
          </a:p>
          <a:p>
            <a:r>
              <a:rPr lang="en-US" sz="900" baseline="30000" dirty="0">
                <a:solidFill>
                  <a:srgbClr val="000000"/>
                </a:solidFill>
                <a:ea typeface="Calibri"/>
                <a:cs typeface="Calibri"/>
              </a:rPr>
              <a:t>3</a:t>
            </a:r>
            <a:r>
              <a:rPr lang="en-US" sz="900" dirty="0" smtClean="0">
                <a:solidFill>
                  <a:srgbClr val="000000"/>
                </a:solidFill>
                <a:latin typeface="Calibri"/>
                <a:ea typeface="Calibri"/>
                <a:cs typeface="Calibri"/>
              </a:rPr>
              <a:t>Diaz </a:t>
            </a:r>
            <a:r>
              <a:rPr lang="en-US" sz="900" dirty="0">
                <a:solidFill>
                  <a:srgbClr val="000000"/>
                </a:solidFill>
                <a:latin typeface="Calibri"/>
                <a:ea typeface="Calibri"/>
                <a:cs typeface="Calibri"/>
              </a:rPr>
              <a:t>R. et al. The novel Akt inhibitor Palomid 529 (P529) enhances the effect of radiotherapy in prostate cancer. Br J Cancer 2009Mar24;100(6):932-40.</a:t>
            </a:r>
          </a:p>
          <a:p>
            <a:r>
              <a:rPr lang="en-US" sz="900" baseline="30000" dirty="0" smtClean="0">
                <a:solidFill>
                  <a:srgbClr val="000000"/>
                </a:solidFill>
                <a:latin typeface="Calibri"/>
                <a:ea typeface="Calibri"/>
                <a:cs typeface="Calibri"/>
              </a:rPr>
              <a:t>4</a:t>
            </a:r>
            <a:r>
              <a:rPr lang="en-US" sz="900" dirty="0" smtClean="0">
                <a:solidFill>
                  <a:srgbClr val="000000"/>
                </a:solidFill>
                <a:latin typeface="Calibri"/>
                <a:ea typeface="Calibri"/>
                <a:cs typeface="Calibri"/>
              </a:rPr>
              <a:t>Xiang T. </a:t>
            </a:r>
            <a:r>
              <a:rPr lang="en-US" sz="900" dirty="0">
                <a:solidFill>
                  <a:srgbClr val="000000"/>
                </a:solidFill>
                <a:latin typeface="Calibri"/>
                <a:ea typeface="Calibri"/>
                <a:cs typeface="Calibri"/>
              </a:rPr>
              <a:t>et al. Targeting the Akt/mTOR pathway in Brca1-deficient </a:t>
            </a:r>
            <a:r>
              <a:rPr lang="en-US" sz="900" dirty="0" smtClean="0">
                <a:solidFill>
                  <a:srgbClr val="000000"/>
                </a:solidFill>
                <a:latin typeface="Calibri"/>
                <a:ea typeface="Calibri"/>
                <a:cs typeface="Calibri"/>
              </a:rPr>
              <a:t>cancers. </a:t>
            </a:r>
            <a:r>
              <a:rPr lang="en-US" sz="900" i="1" dirty="0">
                <a:solidFill>
                  <a:srgbClr val="000000"/>
                </a:solidFill>
                <a:latin typeface="Calibri"/>
                <a:ea typeface="Calibri"/>
                <a:cs typeface="Calibri"/>
              </a:rPr>
              <a:t>Oncogene </a:t>
            </a:r>
            <a:r>
              <a:rPr lang="en-US" sz="900" dirty="0">
                <a:solidFill>
                  <a:srgbClr val="000000"/>
                </a:solidFill>
                <a:latin typeface="Calibri"/>
                <a:ea typeface="Calibri"/>
                <a:cs typeface="Calibri"/>
              </a:rPr>
              <a:t>20011May26;30(21):2443-50</a:t>
            </a:r>
            <a:r>
              <a:rPr lang="en-US" sz="900" dirty="0" smtClean="0">
                <a:solidFill>
                  <a:srgbClr val="000000"/>
                </a:solidFill>
                <a:latin typeface="Calibri"/>
                <a:ea typeface="Calibri"/>
                <a:cs typeface="Calibri"/>
              </a:rPr>
              <a:t>.</a:t>
            </a:r>
          </a:p>
          <a:p>
            <a:r>
              <a:rPr lang="en-US" sz="900" baseline="30000" dirty="0">
                <a:solidFill>
                  <a:srgbClr val="000000"/>
                </a:solidFill>
                <a:latin typeface="Calibri"/>
                <a:ea typeface="Calibri"/>
                <a:cs typeface="Calibri"/>
              </a:rPr>
              <a:t>5</a:t>
            </a:r>
            <a:r>
              <a:rPr lang="en-US" sz="900" dirty="0">
                <a:solidFill>
                  <a:srgbClr val="000000"/>
                </a:solidFill>
                <a:latin typeface="Calibri"/>
                <a:ea typeface="Calibri"/>
                <a:cs typeface="Calibri"/>
              </a:rPr>
              <a:t>Gravinia GL. et al. Torc1/Torc2 Inhibitor, Palomid 529, Enhances Radiation Response Modulating CRM1-Mediated Survivin Function and Delaying DNA Repair in Prostate Cancer Models. </a:t>
            </a:r>
            <a:r>
              <a:rPr lang="en-US" sz="900" i="1" dirty="0">
                <a:solidFill>
                  <a:srgbClr val="000000"/>
                </a:solidFill>
                <a:latin typeface="Calibri"/>
                <a:ea typeface="Calibri"/>
                <a:cs typeface="Calibri"/>
              </a:rPr>
              <a:t>Prostate </a:t>
            </a:r>
            <a:r>
              <a:rPr lang="en-US" sz="900" dirty="0">
                <a:solidFill>
                  <a:srgbClr val="000000"/>
                </a:solidFill>
                <a:latin typeface="Calibri"/>
                <a:ea typeface="Calibri"/>
                <a:cs typeface="Calibri"/>
              </a:rPr>
              <a:t>2014JanJun74(8);852-68.</a:t>
            </a:r>
          </a:p>
          <a:p>
            <a:r>
              <a:rPr lang="en-US" sz="900" baseline="30000" dirty="0">
                <a:solidFill>
                  <a:srgbClr val="000000"/>
                </a:solidFill>
                <a:latin typeface="Calibri"/>
                <a:ea typeface="Calibri"/>
                <a:cs typeface="Calibri"/>
              </a:rPr>
              <a:t>6</a:t>
            </a:r>
            <a:r>
              <a:rPr lang="en-US" sz="900" dirty="0">
                <a:solidFill>
                  <a:srgbClr val="000000"/>
                </a:solidFill>
                <a:latin typeface="Calibri"/>
                <a:ea typeface="Calibri"/>
                <a:cs typeface="Calibri"/>
              </a:rPr>
              <a:t>Gravinia GL. et al. The TORC1/TORC2 inhibitor, Palomid 529, reduces tumor growth and sensitizes to docetaxel and cisplatin in aggressive and hormone-refractory prostate cancer cells. </a:t>
            </a:r>
            <a:r>
              <a:rPr lang="en-US" sz="900" i="1" dirty="0">
                <a:solidFill>
                  <a:srgbClr val="000000"/>
                </a:solidFill>
                <a:latin typeface="Calibri"/>
                <a:ea typeface="Calibri"/>
                <a:cs typeface="Calibri"/>
              </a:rPr>
              <a:t>Endocrine Related Cancer</a:t>
            </a:r>
            <a:r>
              <a:rPr lang="en-US" sz="900" dirty="0">
                <a:solidFill>
                  <a:srgbClr val="000000"/>
                </a:solidFill>
                <a:latin typeface="Calibri"/>
                <a:ea typeface="Calibri"/>
                <a:cs typeface="Calibri"/>
              </a:rPr>
              <a:t> (2011);18:385-400  </a:t>
            </a:r>
            <a:endParaRPr lang="en-US" sz="900" dirty="0"/>
          </a:p>
        </p:txBody>
      </p:sp>
      <p:sp>
        <p:nvSpPr>
          <p:cNvPr id="7" name="TextBox 6"/>
          <p:cNvSpPr txBox="1"/>
          <p:nvPr/>
        </p:nvSpPr>
        <p:spPr>
          <a:xfrm>
            <a:off x="536222" y="6474233"/>
            <a:ext cx="1584830" cy="230832"/>
          </a:xfrm>
          <a:prstGeom prst="rect">
            <a:avLst/>
          </a:prstGeom>
          <a:noFill/>
        </p:spPr>
        <p:txBody>
          <a:bodyPr wrap="square" rtlCol="0">
            <a:spAutoFit/>
          </a:bodyPr>
          <a:lstStyle/>
          <a:p>
            <a:r>
              <a:rPr lang="en-US" sz="900" dirty="0" smtClean="0"/>
              <a:t>RES-529 = P529 = Palomid 529</a:t>
            </a:r>
            <a:endParaRPr lang="en-US" sz="900" dirty="0"/>
          </a:p>
        </p:txBody>
      </p:sp>
    </p:spTree>
    <p:extLst>
      <p:ext uri="{BB962C8B-B14F-4D97-AF65-F5344CB8AC3E}">
        <p14:creationId xmlns:p14="http://schemas.microsoft.com/office/powerpoint/2010/main" xmlns="" val="179289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3200" dirty="0">
                <a:latin typeface="Calibri"/>
                <a:ea typeface="+mn-ea"/>
                <a:cs typeface="Arial" charset="0"/>
              </a:rPr>
              <a:t>RES-529:  </a:t>
            </a:r>
            <a:r>
              <a:rPr lang="en-US" sz="3200" dirty="0" smtClean="0">
                <a:latin typeface="Calibri"/>
                <a:ea typeface="+mn-ea"/>
                <a:cs typeface="Arial" charset="0"/>
              </a:rPr>
              <a:t>Planned </a:t>
            </a:r>
            <a:r>
              <a:rPr lang="en-US" sz="3200" dirty="0">
                <a:latin typeface="Calibri"/>
                <a:ea typeface="+mn-ea"/>
                <a:cs typeface="Arial" charset="0"/>
              </a:rPr>
              <a:t>Studies in </a:t>
            </a:r>
            <a:r>
              <a:rPr lang="en-US" sz="3200" dirty="0" smtClean="0">
                <a:latin typeface="Calibri"/>
                <a:ea typeface="+mn-ea"/>
                <a:cs typeface="Arial" charset="0"/>
              </a:rPr>
              <a:t>Glioblastoma/Oncology</a:t>
            </a:r>
            <a:endParaRPr lang="en-US" sz="3200" dirty="0">
              <a:latin typeface="Calibri"/>
              <a:ea typeface="+mn-ea"/>
              <a:cs typeface="Arial" charset="0"/>
            </a:endParaRPr>
          </a:p>
        </p:txBody>
      </p:sp>
      <p:graphicFrame>
        <p:nvGraphicFramePr>
          <p:cNvPr id="4" name="Diagram 3"/>
          <p:cNvGraphicFramePr/>
          <p:nvPr>
            <p:extLst>
              <p:ext uri="{D42A27DB-BD31-4B8C-83A1-F6EECF244321}">
                <p14:modId xmlns:p14="http://schemas.microsoft.com/office/powerpoint/2010/main" xmlns="" val="2049111670"/>
              </p:ext>
            </p:extLst>
          </p:nvPr>
        </p:nvGraphicFramePr>
        <p:xfrm>
          <a:off x="324456" y="1495322"/>
          <a:ext cx="8455742" cy="50922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169778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584" y="150000"/>
            <a:ext cx="8229600" cy="758247"/>
          </a:xfrm>
        </p:spPr>
        <p:txBody>
          <a:bodyPr>
            <a:normAutofit/>
          </a:bodyPr>
          <a:lstStyle/>
          <a:p>
            <a:r>
              <a:rPr lang="en-US" sz="3200" dirty="0" smtClean="0">
                <a:cs typeface="Arial" charset="0"/>
              </a:rPr>
              <a:t>Summary of Clinical Timelines &amp; Milestones</a:t>
            </a:r>
            <a:endParaRPr lang="en-US" sz="3200" dirty="0">
              <a:latin typeface="Calibri"/>
              <a:ea typeface="+mn-ea"/>
              <a:cs typeface="Arial" charset="0"/>
            </a:endParaRPr>
          </a:p>
        </p:txBody>
      </p:sp>
      <p:sp>
        <p:nvSpPr>
          <p:cNvPr id="3" name="Content Placeholder 2"/>
          <p:cNvSpPr>
            <a:spLocks noGrp="1"/>
          </p:cNvSpPr>
          <p:nvPr>
            <p:ph idx="1"/>
          </p:nvPr>
        </p:nvSpPr>
        <p:spPr>
          <a:xfrm>
            <a:off x="464584" y="1004241"/>
            <a:ext cx="8229600" cy="5611930"/>
          </a:xfrm>
        </p:spPr>
        <p:txBody>
          <a:bodyPr>
            <a:normAutofit/>
          </a:bodyPr>
          <a:lstStyle/>
          <a:p>
            <a:endParaRPr lang="en-US" sz="1800" dirty="0" smtClean="0">
              <a:cs typeface="Arial" charset="0"/>
            </a:endParaRPr>
          </a:p>
          <a:p>
            <a:pPr lvl="1"/>
            <a:r>
              <a:rPr lang="en-US" sz="1600" u="sng" dirty="0" smtClean="0"/>
              <a:t>2015</a:t>
            </a:r>
            <a:r>
              <a:rPr lang="en-US" sz="1600" u="sng" dirty="0"/>
              <a:t>:</a:t>
            </a:r>
          </a:p>
          <a:p>
            <a:pPr lvl="2">
              <a:spcBef>
                <a:spcPts val="0"/>
              </a:spcBef>
            </a:pPr>
            <a:r>
              <a:rPr lang="en-US" dirty="0"/>
              <a:t>Finalize CMC work for early clinical trials with RES-529 and RES-440</a:t>
            </a:r>
          </a:p>
          <a:p>
            <a:pPr lvl="2">
              <a:spcBef>
                <a:spcPts val="0"/>
              </a:spcBef>
            </a:pPr>
            <a:r>
              <a:rPr lang="en-US" dirty="0"/>
              <a:t>Conduct pre-clinical studies necessary to enable submission of INDs and/or conduct of next clinical studies </a:t>
            </a:r>
          </a:p>
          <a:p>
            <a:pPr lvl="1"/>
            <a:r>
              <a:rPr lang="en-US" sz="1600" u="sng" dirty="0"/>
              <a:t>2016:</a:t>
            </a:r>
          </a:p>
          <a:p>
            <a:pPr lvl="2"/>
            <a:r>
              <a:rPr lang="en-US" b="1" dirty="0"/>
              <a:t>AMD:</a:t>
            </a:r>
          </a:p>
          <a:p>
            <a:pPr lvl="3">
              <a:spcBef>
                <a:spcPts val="0"/>
              </a:spcBef>
            </a:pPr>
            <a:r>
              <a:rPr lang="en-US" dirty="0"/>
              <a:t>Phase I/II clinical trial in AMD</a:t>
            </a:r>
          </a:p>
          <a:p>
            <a:pPr lvl="4">
              <a:spcBef>
                <a:spcPts val="0"/>
              </a:spcBef>
            </a:pPr>
            <a:r>
              <a:rPr lang="en-US" dirty="0"/>
              <a:t>Safety and tolerability, as well as clinical efficacy</a:t>
            </a:r>
          </a:p>
          <a:p>
            <a:pPr lvl="4">
              <a:spcBef>
                <a:spcPts val="0"/>
              </a:spcBef>
            </a:pPr>
            <a:r>
              <a:rPr lang="en-US" dirty="0"/>
              <a:t>Determine MTD for subconjunctival administration</a:t>
            </a:r>
          </a:p>
          <a:p>
            <a:pPr lvl="2">
              <a:spcBef>
                <a:spcPts val="0"/>
              </a:spcBef>
            </a:pPr>
            <a:r>
              <a:rPr lang="en-US" b="1" dirty="0"/>
              <a:t>Glioblastoma:</a:t>
            </a:r>
          </a:p>
          <a:p>
            <a:pPr lvl="3">
              <a:spcBef>
                <a:spcPts val="0"/>
              </a:spcBef>
            </a:pPr>
            <a:r>
              <a:rPr lang="en-US" dirty="0"/>
              <a:t>Phase I/II clinical trial in glioblastoma</a:t>
            </a:r>
          </a:p>
          <a:p>
            <a:pPr lvl="4">
              <a:spcBef>
                <a:spcPts val="0"/>
              </a:spcBef>
            </a:pPr>
            <a:r>
              <a:rPr lang="en-US" dirty="0"/>
              <a:t>Efficacy assessment in recurrent glioblastoma </a:t>
            </a:r>
          </a:p>
          <a:p>
            <a:pPr lvl="4">
              <a:spcBef>
                <a:spcPts val="0"/>
              </a:spcBef>
            </a:pPr>
            <a:r>
              <a:rPr lang="en-US" dirty="0"/>
              <a:t>Determine MTD in glioblastoma </a:t>
            </a:r>
          </a:p>
          <a:p>
            <a:pPr lvl="3">
              <a:spcBef>
                <a:spcPts val="0"/>
              </a:spcBef>
            </a:pPr>
            <a:r>
              <a:rPr lang="en-US" dirty="0"/>
              <a:t>Plan Phase IIa studies in other oncology indications using MTD dose</a:t>
            </a:r>
          </a:p>
          <a:p>
            <a:pPr lvl="4">
              <a:spcBef>
                <a:spcPts val="0"/>
              </a:spcBef>
            </a:pPr>
            <a:r>
              <a:rPr lang="en-US" dirty="0"/>
              <a:t>Current non-clinical data supports </a:t>
            </a:r>
            <a:r>
              <a:rPr lang="en-US" b="1" dirty="0" smtClean="0"/>
              <a:t>breast</a:t>
            </a:r>
            <a:r>
              <a:rPr lang="en-US" b="1" dirty="0"/>
              <a:t>, prostate, and </a:t>
            </a:r>
            <a:r>
              <a:rPr lang="en-US" b="1" dirty="0" smtClean="0"/>
              <a:t>lung cancers</a:t>
            </a:r>
            <a:endParaRPr lang="en-US" b="1" dirty="0"/>
          </a:p>
          <a:p>
            <a:pPr lvl="2">
              <a:spcBef>
                <a:spcPts val="0"/>
              </a:spcBef>
            </a:pPr>
            <a:r>
              <a:rPr lang="en-US" b="1" dirty="0"/>
              <a:t>Acne:</a:t>
            </a:r>
          </a:p>
          <a:p>
            <a:pPr lvl="3">
              <a:spcBef>
                <a:spcPts val="0"/>
              </a:spcBef>
            </a:pPr>
            <a:r>
              <a:rPr lang="en-US" dirty="0"/>
              <a:t>Phase I/II clinical trial</a:t>
            </a:r>
          </a:p>
          <a:p>
            <a:pPr lvl="4">
              <a:spcBef>
                <a:spcPts val="0"/>
              </a:spcBef>
            </a:pPr>
            <a:r>
              <a:rPr lang="en-US" dirty="0"/>
              <a:t>Assess safety and tolerability as well as efficacy</a:t>
            </a:r>
          </a:p>
          <a:p>
            <a:r>
              <a:rPr lang="en-US" sz="2400" dirty="0" smtClean="0">
                <a:latin typeface="Calibri" panose="020F0502020204030204" pitchFamily="34" charset="0"/>
                <a:cs typeface="Arial" panose="020B0604020202020204" pitchFamily="34" charset="0"/>
              </a:rPr>
              <a:t>Near-term </a:t>
            </a:r>
            <a:r>
              <a:rPr lang="en-US" sz="2400" dirty="0">
                <a:latin typeface="Calibri" panose="020F0502020204030204" pitchFamily="34" charset="0"/>
                <a:cs typeface="Arial" panose="020B0604020202020204" pitchFamily="34" charset="0"/>
              </a:rPr>
              <a:t>goal: increased stockholder value through active implementation of development programs</a:t>
            </a:r>
          </a:p>
        </p:txBody>
      </p:sp>
    </p:spTree>
    <p:extLst>
      <p:ext uri="{BB962C8B-B14F-4D97-AF65-F5344CB8AC3E}">
        <p14:creationId xmlns:p14="http://schemas.microsoft.com/office/powerpoint/2010/main" xmlns="" val="24314494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
                                            <p:txEl>
                                              <p:pRg st="17" end="17"/>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753"/>
            <a:ext cx="7395029" cy="482606"/>
          </a:xfrm>
        </p:spPr>
        <p:txBody>
          <a:bodyPr>
            <a:normAutofit fontScale="90000"/>
          </a:bodyPr>
          <a:lstStyle/>
          <a:p>
            <a:pPr algn="l"/>
            <a:r>
              <a:rPr lang="en-US" sz="3200" b="1" dirty="0" smtClean="0">
                <a:solidFill>
                  <a:srgbClr val="1F497D"/>
                </a:solidFill>
                <a:cs typeface="Arial" charset="0"/>
              </a:rPr>
              <a:t>RestorGenex </a:t>
            </a:r>
            <a:r>
              <a:rPr lang="en-US" sz="3200" b="1" dirty="0">
                <a:solidFill>
                  <a:srgbClr val="1F497D"/>
                </a:solidFill>
                <a:cs typeface="Arial" charset="0"/>
              </a:rPr>
              <a:t>Summary Financial Information</a:t>
            </a:r>
            <a:br>
              <a:rPr lang="en-US" sz="3200" b="1" dirty="0">
                <a:solidFill>
                  <a:srgbClr val="1F497D"/>
                </a:solidFill>
                <a:cs typeface="Arial" charset="0"/>
              </a:rPr>
            </a:br>
            <a:r>
              <a:rPr lang="en-US" sz="2200" b="1" dirty="0">
                <a:solidFill>
                  <a:srgbClr val="1F497D"/>
                </a:solidFill>
                <a:cs typeface="Arial" charset="0"/>
              </a:rPr>
              <a:t>as of </a:t>
            </a:r>
            <a:r>
              <a:rPr lang="en-US" sz="2200" b="1" dirty="0" smtClean="0">
                <a:solidFill>
                  <a:srgbClr val="1F497D"/>
                </a:solidFill>
                <a:cs typeface="Arial" charset="0"/>
              </a:rPr>
              <a:t>March 31, 2015</a:t>
            </a:r>
            <a:endParaRPr lang="en-US" sz="2200" b="1" dirty="0">
              <a:solidFill>
                <a:srgbClr val="1F497D"/>
              </a:solidFill>
              <a:latin typeface="Calibri"/>
              <a:ea typeface="+mn-ea"/>
              <a:cs typeface="Arial" charset="0"/>
            </a:endParaRPr>
          </a:p>
        </p:txBody>
      </p:sp>
      <p:sp>
        <p:nvSpPr>
          <p:cNvPr id="3" name="Content Placeholder 2"/>
          <p:cNvSpPr>
            <a:spLocks noGrp="1"/>
          </p:cNvSpPr>
          <p:nvPr>
            <p:ph idx="1"/>
          </p:nvPr>
        </p:nvSpPr>
        <p:spPr>
          <a:xfrm>
            <a:off x="457200" y="1469985"/>
            <a:ext cx="8229600" cy="4656178"/>
          </a:xfrm>
        </p:spPr>
        <p:txBody>
          <a:bodyPr>
            <a:normAutofit/>
          </a:bodyPr>
          <a:lstStyle/>
          <a:p>
            <a:pPr lvl="0" eaLnBrk="1" hangingPunct="1">
              <a:spcBef>
                <a:spcPts val="0"/>
              </a:spcBef>
              <a:spcAft>
                <a:spcPts val="0"/>
              </a:spcAft>
              <a:buFont typeface="Arial" panose="020B0604020202020204" pitchFamily="34" charset="0"/>
              <a:buChar char="•"/>
            </a:pPr>
            <a:r>
              <a:rPr lang="en-US" sz="2600" b="1" dirty="0">
                <a:cs typeface="Arial" charset="0"/>
              </a:rPr>
              <a:t>Cash</a:t>
            </a:r>
            <a:r>
              <a:rPr lang="en-US" sz="2600" b="1" dirty="0" smtClean="0">
                <a:cs typeface="Arial" charset="0"/>
              </a:rPr>
              <a:t>: $</a:t>
            </a:r>
            <a:r>
              <a:rPr lang="en-US" sz="2600" dirty="0" smtClean="0">
                <a:cs typeface="Arial" charset="0"/>
              </a:rPr>
              <a:t>19,2</a:t>
            </a:r>
            <a:r>
              <a:rPr lang="en-US" sz="2600" b="1" dirty="0" smtClean="0">
                <a:cs typeface="Arial" charset="0"/>
              </a:rPr>
              <a:t>00,000</a:t>
            </a:r>
            <a:endParaRPr lang="en-US" sz="2600" b="1" dirty="0">
              <a:cs typeface="Arial" charset="0"/>
            </a:endParaRPr>
          </a:p>
          <a:p>
            <a:pPr lvl="0" eaLnBrk="1" hangingPunct="1">
              <a:spcBef>
                <a:spcPts val="0"/>
              </a:spcBef>
              <a:spcAft>
                <a:spcPts val="0"/>
              </a:spcAft>
              <a:buFont typeface="Arial" panose="020B0604020202020204" pitchFamily="34" charset="0"/>
              <a:buChar char="•"/>
            </a:pPr>
            <a:r>
              <a:rPr lang="en-US" sz="2600" b="1" dirty="0" smtClean="0">
                <a:cs typeface="Arial" charset="0"/>
              </a:rPr>
              <a:t>Debt: $0</a:t>
            </a:r>
          </a:p>
          <a:p>
            <a:pPr lvl="0" eaLnBrk="1" hangingPunct="1">
              <a:spcBef>
                <a:spcPts val="0"/>
              </a:spcBef>
              <a:spcAft>
                <a:spcPts val="0"/>
              </a:spcAft>
              <a:buFont typeface="Arial" panose="020B0604020202020204" pitchFamily="34" charset="0"/>
              <a:buChar char="•"/>
            </a:pPr>
            <a:endParaRPr lang="en-US" sz="2600" b="1" dirty="0" smtClean="0">
              <a:cs typeface="Arial" charset="0"/>
            </a:endParaRPr>
          </a:p>
          <a:p>
            <a:pPr lvl="0" eaLnBrk="1" hangingPunct="1">
              <a:spcBef>
                <a:spcPts val="0"/>
              </a:spcBef>
              <a:spcAft>
                <a:spcPts val="0"/>
              </a:spcAft>
              <a:buFont typeface="Arial" panose="020B0604020202020204" pitchFamily="34" charset="0"/>
              <a:buChar char="•"/>
            </a:pPr>
            <a:r>
              <a:rPr lang="en-US" sz="2600" dirty="0" smtClean="0">
                <a:cs typeface="Arial" charset="0"/>
              </a:rPr>
              <a:t>Planned b</a:t>
            </a:r>
            <a:r>
              <a:rPr lang="en-US" sz="2600" b="1" dirty="0" smtClean="0">
                <a:cs typeface="Arial" charset="0"/>
              </a:rPr>
              <a:t>urn rate in 2015:  </a:t>
            </a:r>
            <a:r>
              <a:rPr lang="en-US" sz="2600" dirty="0" smtClean="0">
                <a:cs typeface="Arial" charset="0"/>
              </a:rPr>
              <a:t>~ </a:t>
            </a:r>
            <a:r>
              <a:rPr lang="en-US" sz="2600" b="1" dirty="0" smtClean="0">
                <a:cs typeface="Arial" charset="0"/>
              </a:rPr>
              <a:t>$</a:t>
            </a:r>
            <a:r>
              <a:rPr lang="en-US" sz="2600" dirty="0" smtClean="0">
                <a:cs typeface="Arial" charset="0"/>
              </a:rPr>
              <a:t>1.0 million</a:t>
            </a:r>
            <a:r>
              <a:rPr lang="en-US" sz="2600" b="1" dirty="0" smtClean="0">
                <a:cs typeface="Arial" charset="0"/>
              </a:rPr>
              <a:t>/month</a:t>
            </a:r>
            <a:endParaRPr lang="en-US" sz="2600" b="1" dirty="0">
              <a:cs typeface="Arial" charset="0"/>
            </a:endParaRPr>
          </a:p>
          <a:p>
            <a:pPr lvl="0" eaLnBrk="1" hangingPunct="1">
              <a:spcBef>
                <a:spcPts val="0"/>
              </a:spcBef>
              <a:spcAft>
                <a:spcPts val="0"/>
              </a:spcAft>
              <a:buFont typeface="Arial" panose="020B0604020202020204" pitchFamily="34" charset="0"/>
              <a:buChar char="•"/>
            </a:pPr>
            <a:endParaRPr lang="en-US" sz="2600" b="1" dirty="0">
              <a:cs typeface="Arial" charset="0"/>
            </a:endParaRPr>
          </a:p>
          <a:p>
            <a:pPr lvl="0" eaLnBrk="1" hangingPunct="1">
              <a:spcBef>
                <a:spcPts val="0"/>
              </a:spcBef>
              <a:spcAft>
                <a:spcPts val="0"/>
              </a:spcAft>
              <a:buFont typeface="Arial" panose="020B0604020202020204" pitchFamily="34" charset="0"/>
              <a:buChar char="•"/>
            </a:pPr>
            <a:r>
              <a:rPr lang="en-US" sz="2600" b="1" dirty="0">
                <a:cs typeface="Arial" charset="0"/>
              </a:rPr>
              <a:t>Shares outstanding</a:t>
            </a:r>
            <a:r>
              <a:rPr lang="en-US" sz="2600" b="1" dirty="0" smtClean="0">
                <a:cs typeface="Arial" charset="0"/>
              </a:rPr>
              <a:t>: 18,614,968</a:t>
            </a:r>
            <a:endParaRPr lang="en-US" sz="2600" b="1" dirty="0">
              <a:cs typeface="Arial" charset="0"/>
            </a:endParaRPr>
          </a:p>
          <a:p>
            <a:pPr lvl="0" eaLnBrk="1" hangingPunct="1">
              <a:spcBef>
                <a:spcPts val="238"/>
              </a:spcBef>
              <a:spcAft>
                <a:spcPts val="100"/>
              </a:spcAft>
              <a:buFont typeface="Arial" panose="020B0604020202020204" pitchFamily="34" charset="0"/>
              <a:buChar char="•"/>
            </a:pPr>
            <a:r>
              <a:rPr lang="en-US" sz="2600" b="1" dirty="0">
                <a:cs typeface="Arial" charset="0"/>
              </a:rPr>
              <a:t>Options outstanding</a:t>
            </a:r>
            <a:r>
              <a:rPr lang="en-US" sz="2600" b="1" dirty="0" smtClean="0">
                <a:cs typeface="Arial" charset="0"/>
              </a:rPr>
              <a:t>: 3,248,430</a:t>
            </a:r>
            <a:endParaRPr lang="en-US" sz="2600" b="1" dirty="0">
              <a:cs typeface="Arial" charset="0"/>
            </a:endParaRPr>
          </a:p>
          <a:p>
            <a:pPr lvl="0" eaLnBrk="1" hangingPunct="1">
              <a:spcBef>
                <a:spcPts val="238"/>
              </a:spcBef>
              <a:spcAft>
                <a:spcPts val="100"/>
              </a:spcAft>
              <a:buFont typeface="Arial" panose="020B0604020202020204" pitchFamily="34" charset="0"/>
              <a:buChar char="•"/>
            </a:pPr>
            <a:r>
              <a:rPr lang="en-US" sz="2600" b="1" dirty="0" smtClean="0">
                <a:cs typeface="Arial" charset="0"/>
              </a:rPr>
              <a:t>Warrants </a:t>
            </a:r>
            <a:r>
              <a:rPr lang="en-US" sz="2600" b="1" dirty="0">
                <a:cs typeface="Arial" charset="0"/>
              </a:rPr>
              <a:t>outstanding</a:t>
            </a:r>
            <a:r>
              <a:rPr lang="en-US" sz="2600" b="1" dirty="0" smtClean="0">
                <a:cs typeface="Arial" charset="0"/>
              </a:rPr>
              <a:t>: 4,815,266</a:t>
            </a:r>
            <a:endParaRPr lang="en-US" sz="2600" b="1" dirty="0">
              <a:cs typeface="Arial" charset="0"/>
            </a:endParaRPr>
          </a:p>
          <a:p>
            <a:pPr lvl="0" eaLnBrk="1" hangingPunct="1">
              <a:spcBef>
                <a:spcPts val="238"/>
              </a:spcBef>
              <a:spcAft>
                <a:spcPts val="100"/>
              </a:spcAft>
              <a:buFont typeface="Arial" panose="020B0604020202020204" pitchFamily="34" charset="0"/>
              <a:buChar char="•"/>
            </a:pPr>
            <a:r>
              <a:rPr lang="en-US" sz="2600" b="1" dirty="0" smtClean="0">
                <a:cs typeface="Times New Roman" pitchFamily="18" charset="0"/>
              </a:rPr>
              <a:t>Fully diluted: 26,678,664</a:t>
            </a:r>
          </a:p>
          <a:p>
            <a:pPr lvl="0" eaLnBrk="1" hangingPunct="1">
              <a:spcBef>
                <a:spcPts val="238"/>
              </a:spcBef>
              <a:spcAft>
                <a:spcPts val="100"/>
              </a:spcAft>
              <a:buFont typeface="Arial" panose="020B0604020202020204" pitchFamily="34" charset="0"/>
              <a:buChar char="•"/>
            </a:pPr>
            <a:r>
              <a:rPr lang="en-US" sz="2600" dirty="0" smtClean="0">
                <a:cs typeface="Times New Roman" pitchFamily="18" charset="0"/>
              </a:rPr>
              <a:t>Insider ownership: 30%</a:t>
            </a:r>
            <a:endParaRPr lang="en-US" sz="2600" b="1" dirty="0">
              <a:cs typeface="Times New Roman" pitchFamily="18" charset="0"/>
            </a:endParaRPr>
          </a:p>
        </p:txBody>
      </p:sp>
    </p:spTree>
    <p:extLst>
      <p:ext uri="{BB962C8B-B14F-4D97-AF65-F5344CB8AC3E}">
        <p14:creationId xmlns:p14="http://schemas.microsoft.com/office/powerpoint/2010/main" xmlns="" val="176351415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01" y="489397"/>
            <a:ext cx="4250899" cy="482606"/>
          </a:xfrm>
        </p:spPr>
        <p:txBody>
          <a:bodyPr>
            <a:normAutofit fontScale="90000"/>
          </a:bodyPr>
          <a:lstStyle/>
          <a:p>
            <a:pPr algn="l"/>
            <a:r>
              <a:rPr lang="en-US" sz="3200" b="1" dirty="0" smtClean="0">
                <a:solidFill>
                  <a:srgbClr val="1F497D"/>
                </a:solidFill>
                <a:latin typeface="Calibri"/>
                <a:ea typeface="+mn-ea"/>
                <a:cs typeface="Arial" charset="0"/>
              </a:rPr>
              <a:t>Key Takeaways</a:t>
            </a:r>
            <a:endParaRPr lang="en-US" sz="3600" b="1" dirty="0">
              <a:solidFill>
                <a:srgbClr val="1F497D"/>
              </a:solidFill>
              <a:latin typeface="Calibri"/>
              <a:ea typeface="+mn-ea"/>
              <a:cs typeface="Arial" charset="0"/>
            </a:endParaRPr>
          </a:p>
        </p:txBody>
      </p:sp>
      <p:sp>
        <p:nvSpPr>
          <p:cNvPr id="3" name="Content Placeholder 2"/>
          <p:cNvSpPr>
            <a:spLocks noGrp="1"/>
          </p:cNvSpPr>
          <p:nvPr>
            <p:ph idx="1"/>
          </p:nvPr>
        </p:nvSpPr>
        <p:spPr>
          <a:xfrm>
            <a:off x="457199" y="1252024"/>
            <a:ext cx="8489373" cy="5401993"/>
          </a:xfrm>
        </p:spPr>
        <p:txBody>
          <a:bodyPr>
            <a:normAutofit fontScale="92500"/>
          </a:bodyPr>
          <a:lstStyle/>
          <a:p>
            <a:pPr>
              <a:spcBef>
                <a:spcPts val="0"/>
              </a:spcBef>
            </a:pPr>
            <a:r>
              <a:rPr lang="en-US" sz="2800" dirty="0"/>
              <a:t>Specialty </a:t>
            </a:r>
            <a:r>
              <a:rPr lang="en-US" sz="2800" dirty="0" smtClean="0"/>
              <a:t>biopharmaceutical </a:t>
            </a:r>
            <a:r>
              <a:rPr lang="en-US" sz="2800" dirty="0"/>
              <a:t>company </a:t>
            </a:r>
            <a:r>
              <a:rPr lang="en-US" sz="2800" dirty="0" smtClean="0"/>
              <a:t>focused </a:t>
            </a:r>
            <a:r>
              <a:rPr lang="en-US" sz="2800" dirty="0"/>
              <a:t>on developing products for ophthalmology, oncology and </a:t>
            </a:r>
            <a:r>
              <a:rPr lang="en-US" sz="2800" dirty="0" smtClean="0"/>
              <a:t>dermatology</a:t>
            </a:r>
          </a:p>
          <a:p>
            <a:pPr lvl="1">
              <a:spcBef>
                <a:spcPts val="0"/>
              </a:spcBef>
            </a:pPr>
            <a:r>
              <a:rPr lang="en-US" sz="2600" dirty="0" smtClean="0"/>
              <a:t>Pipeline based on proprietary platforms</a:t>
            </a:r>
            <a:endParaRPr lang="en-US" sz="2600" dirty="0"/>
          </a:p>
          <a:p>
            <a:pPr>
              <a:spcBef>
                <a:spcPts val="1200"/>
              </a:spcBef>
            </a:pPr>
            <a:r>
              <a:rPr lang="en-US" sz="2800" dirty="0" smtClean="0"/>
              <a:t>Two </a:t>
            </a:r>
            <a:r>
              <a:rPr lang="en-US" sz="2800" dirty="0"/>
              <a:t>Phase I clinical </a:t>
            </a:r>
            <a:r>
              <a:rPr lang="en-US" sz="2800" dirty="0" smtClean="0"/>
              <a:t>trials completed for RES-529 in AMD</a:t>
            </a:r>
            <a:endParaRPr lang="en-US" sz="2800" dirty="0"/>
          </a:p>
          <a:p>
            <a:pPr>
              <a:spcBef>
                <a:spcPts val="1200"/>
              </a:spcBef>
            </a:pPr>
            <a:r>
              <a:rPr lang="en-US" sz="2800" b="1" dirty="0" smtClean="0"/>
              <a:t>Three Phase I/II clinical </a:t>
            </a:r>
            <a:r>
              <a:rPr lang="en-US" sz="2800" b="1" dirty="0"/>
              <a:t>trials to be initiated in </a:t>
            </a:r>
            <a:r>
              <a:rPr lang="en-US" sz="2800" dirty="0"/>
              <a:t>2</a:t>
            </a:r>
            <a:r>
              <a:rPr lang="en-US" sz="2800" b="1" dirty="0" smtClean="0"/>
              <a:t>H 2016</a:t>
            </a:r>
            <a:endParaRPr lang="en-US" sz="2800" b="1" dirty="0"/>
          </a:p>
          <a:p>
            <a:pPr lvl="1">
              <a:spcBef>
                <a:spcPts val="0"/>
              </a:spcBef>
            </a:pPr>
            <a:r>
              <a:rPr lang="en-US" sz="2400" dirty="0"/>
              <a:t>A</a:t>
            </a:r>
            <a:r>
              <a:rPr lang="en-US" sz="2400" dirty="0" smtClean="0"/>
              <a:t>ge Related Macular Degeneration (AMD)</a:t>
            </a:r>
            <a:endParaRPr lang="en-US" sz="2400" dirty="0"/>
          </a:p>
          <a:p>
            <a:pPr lvl="1">
              <a:spcBef>
                <a:spcPts val="0"/>
              </a:spcBef>
            </a:pPr>
            <a:r>
              <a:rPr lang="en-US" sz="2400" dirty="0" smtClean="0"/>
              <a:t>Glioblastoma (Orphan Drug designation received)</a:t>
            </a:r>
            <a:endParaRPr lang="en-US" sz="2400" dirty="0"/>
          </a:p>
          <a:p>
            <a:pPr lvl="1">
              <a:spcBef>
                <a:spcPts val="0"/>
              </a:spcBef>
            </a:pPr>
            <a:r>
              <a:rPr lang="en-US" sz="2400" dirty="0" smtClean="0"/>
              <a:t>Acne</a:t>
            </a:r>
            <a:endParaRPr lang="en-US" sz="2400" dirty="0"/>
          </a:p>
          <a:p>
            <a:pPr>
              <a:spcBef>
                <a:spcPts val="1200"/>
              </a:spcBef>
            </a:pPr>
            <a:r>
              <a:rPr lang="en-US" sz="2800" b="1" dirty="0" smtClean="0"/>
              <a:t>Solid balance sheet with no debt</a:t>
            </a:r>
          </a:p>
          <a:p>
            <a:pPr>
              <a:spcBef>
                <a:spcPts val="1200"/>
              </a:spcBef>
            </a:pPr>
            <a:r>
              <a:rPr lang="en-US" sz="2800" b="1" dirty="0" smtClean="0"/>
              <a:t>Experienced management team </a:t>
            </a:r>
            <a:r>
              <a:rPr lang="en-US" sz="2800" dirty="0" smtClean="0"/>
              <a:t>supported by strong </a:t>
            </a:r>
            <a:r>
              <a:rPr lang="en-US" sz="2800" b="1" dirty="0" smtClean="0"/>
              <a:t>board </a:t>
            </a:r>
            <a:r>
              <a:rPr lang="en-US" sz="2800" b="1" dirty="0"/>
              <a:t>of directors </a:t>
            </a:r>
          </a:p>
        </p:txBody>
      </p:sp>
    </p:spTree>
    <p:extLst>
      <p:ext uri="{BB962C8B-B14F-4D97-AF65-F5344CB8AC3E}">
        <p14:creationId xmlns:p14="http://schemas.microsoft.com/office/powerpoint/2010/main" xmlns="" val="227035422"/>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pic>
        <p:nvPicPr>
          <p:cNvPr id="4" name="Picture 3" descr="cid:8BBCEC01-D76F-450F-BF00-6C79949076D1"/>
          <p:cNvPicPr/>
          <p:nvPr/>
        </p:nvPicPr>
        <p:blipFill>
          <a:blip r:embed="rId3" r:link="rId4" cstate="print">
            <a:extLst>
              <a:ext uri="{28A0092B-C50C-407E-A947-70E740481C1C}">
                <a14:useLocalDpi xmlns:a14="http://schemas.microsoft.com/office/drawing/2010/main" xmlns="" val="0"/>
              </a:ext>
            </a:extLst>
          </a:blip>
          <a:srcRect/>
          <a:stretch>
            <a:fillRect/>
          </a:stretch>
        </p:blipFill>
        <p:spPr bwMode="auto">
          <a:xfrm>
            <a:off x="2374710" y="2616959"/>
            <a:ext cx="4162568" cy="1624083"/>
          </a:xfrm>
          <a:prstGeom prst="rect">
            <a:avLst/>
          </a:prstGeom>
          <a:noFill/>
          <a:ln>
            <a:noFill/>
          </a:ln>
        </p:spPr>
      </p:pic>
    </p:spTree>
    <p:extLst>
      <p:ext uri="{BB962C8B-B14F-4D97-AF65-F5344CB8AC3E}">
        <p14:creationId xmlns:p14="http://schemas.microsoft.com/office/powerpoint/2010/main" xmlns="" val="2137349498"/>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371600" y="2581275"/>
            <a:ext cx="6400800" cy="2038350"/>
          </a:xfrm>
        </p:spPr>
        <p:txBody>
          <a:bodyPr/>
          <a:lstStyle/>
          <a:p>
            <a:r>
              <a:rPr lang="en-US" sz="5400" b="1" dirty="0" smtClean="0">
                <a:solidFill>
                  <a:srgbClr val="1F497D"/>
                </a:solidFill>
                <a:latin typeface="Calibri"/>
                <a:cs typeface="Arial" charset="0"/>
              </a:rPr>
              <a:t>Appendix</a:t>
            </a:r>
            <a:endParaRPr lang="en-US" sz="5400" b="1" dirty="0">
              <a:solidFill>
                <a:srgbClr val="1F497D"/>
              </a:solidFill>
              <a:latin typeface="Calibri"/>
              <a:cs typeface="Arial" charset="0"/>
            </a:endParaRPr>
          </a:p>
        </p:txBody>
      </p:sp>
    </p:spTree>
    <p:extLst>
      <p:ext uri="{BB962C8B-B14F-4D97-AF65-F5344CB8AC3E}">
        <p14:creationId xmlns:p14="http://schemas.microsoft.com/office/powerpoint/2010/main" xmlns="" val="1402783025"/>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371600" y="3600450"/>
            <a:ext cx="6400800" cy="2038350"/>
          </a:xfrm>
        </p:spPr>
        <p:txBody>
          <a:bodyPr>
            <a:normAutofit/>
          </a:bodyPr>
          <a:lstStyle/>
          <a:p>
            <a:r>
              <a:rPr lang="en-US" sz="5400" b="1" dirty="0" smtClean="0">
                <a:solidFill>
                  <a:srgbClr val="1F497D"/>
                </a:solidFill>
                <a:latin typeface="Calibri"/>
                <a:cs typeface="Arial" charset="0"/>
              </a:rPr>
              <a:t>Oncology</a:t>
            </a:r>
          </a:p>
          <a:p>
            <a:r>
              <a:rPr lang="en-US" sz="3900" b="1" dirty="0">
                <a:solidFill>
                  <a:srgbClr val="1F497D"/>
                </a:solidFill>
                <a:latin typeface="Calibri"/>
                <a:cs typeface="Arial" charset="0"/>
              </a:rPr>
              <a:t>RES-529</a:t>
            </a:r>
          </a:p>
          <a:p>
            <a:pPr marL="0" lvl="2"/>
            <a:r>
              <a:rPr lang="en-US" sz="2000" b="1" dirty="0">
                <a:solidFill>
                  <a:srgbClr val="002060"/>
                </a:solidFill>
              </a:rPr>
              <a:t>First-in-class PI3K/Akt/mTOR pathway inhibitor</a:t>
            </a:r>
          </a:p>
          <a:p>
            <a:endParaRPr lang="en-US" sz="5400" b="1" dirty="0">
              <a:solidFill>
                <a:srgbClr val="1F497D"/>
              </a:solidFill>
              <a:latin typeface="Calibri"/>
              <a:cs typeface="Arial" charset="0"/>
            </a:endParaRPr>
          </a:p>
        </p:txBody>
      </p:sp>
      <p:sp useBgFill="1">
        <p:nvSpPr>
          <p:cNvPr id="5" name="TextBox 4"/>
          <p:cNvSpPr txBox="1"/>
          <p:nvPr/>
        </p:nvSpPr>
        <p:spPr>
          <a:xfrm>
            <a:off x="329273" y="4686641"/>
            <a:ext cx="2742636" cy="2616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1100" b="1" i="1" dirty="0" smtClean="0">
              <a:solidFill>
                <a:srgbClr val="FF0000"/>
              </a:solidFill>
            </a:endParaRPr>
          </a:p>
        </p:txBody>
      </p:sp>
    </p:spTree>
    <p:extLst>
      <p:ext uri="{BB962C8B-B14F-4D97-AF65-F5344CB8AC3E}">
        <p14:creationId xmlns:p14="http://schemas.microsoft.com/office/powerpoint/2010/main" xmlns="" val="891387373"/>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5203"/>
            <a:ext cx="8229600" cy="925433"/>
          </a:xfrm>
        </p:spPr>
        <p:txBody>
          <a:bodyPr>
            <a:noAutofit/>
          </a:bodyPr>
          <a:lstStyle/>
          <a:p>
            <a:r>
              <a:rPr lang="en-US" sz="2800" dirty="0" smtClean="0">
                <a:cs typeface="Arial" charset="0"/>
              </a:rPr>
              <a:t>RES-529: Penetration of the Blood Brain </a:t>
            </a:r>
            <a:r>
              <a:rPr lang="en-US" sz="2800" dirty="0">
                <a:cs typeface="Arial" charset="0"/>
              </a:rPr>
              <a:t>B</a:t>
            </a:r>
            <a:r>
              <a:rPr lang="en-US" sz="2800" dirty="0" smtClean="0">
                <a:cs typeface="Arial" charset="0"/>
              </a:rPr>
              <a:t>arrier </a:t>
            </a:r>
            <a:endParaRPr lang="en-US" sz="2800" dirty="0"/>
          </a:p>
        </p:txBody>
      </p:sp>
      <p:sp>
        <p:nvSpPr>
          <p:cNvPr id="3" name="Content Placeholder 2"/>
          <p:cNvSpPr>
            <a:spLocks noGrp="1"/>
          </p:cNvSpPr>
          <p:nvPr>
            <p:ph idx="1"/>
          </p:nvPr>
        </p:nvSpPr>
        <p:spPr>
          <a:xfrm>
            <a:off x="457200" y="975946"/>
            <a:ext cx="8229600" cy="5172773"/>
          </a:xfrm>
        </p:spPr>
        <p:txBody>
          <a:bodyPr>
            <a:normAutofit/>
          </a:bodyPr>
          <a:lstStyle/>
          <a:p>
            <a:pPr>
              <a:spcBef>
                <a:spcPts val="0"/>
              </a:spcBef>
            </a:pPr>
            <a:r>
              <a:rPr lang="en-US" dirty="0"/>
              <a:t>B</a:t>
            </a:r>
            <a:r>
              <a:rPr lang="en-US" dirty="0" smtClean="0"/>
              <a:t>oth IV and oral administration of RES-529 demonstrated </a:t>
            </a:r>
            <a:r>
              <a:rPr lang="en-US" dirty="0"/>
              <a:t>penetration </a:t>
            </a:r>
            <a:r>
              <a:rPr lang="en-US" dirty="0" smtClean="0"/>
              <a:t>of the blood brain barrier *</a:t>
            </a:r>
          </a:p>
          <a:p>
            <a:pPr>
              <a:spcBef>
                <a:spcPts val="0"/>
              </a:spcBef>
            </a:pPr>
            <a:r>
              <a:rPr lang="en-US" dirty="0" smtClean="0"/>
              <a:t>Plasma, brain, and tumor concentrations were evaluated in a U87 orthotopic xenograft model.  Results demonstrated penetration of the blood brain barrier, similar concentrations </a:t>
            </a:r>
            <a:r>
              <a:rPr lang="en-US" dirty="0"/>
              <a:t>in plasma, brain and </a:t>
            </a:r>
            <a:r>
              <a:rPr lang="en-US" dirty="0" smtClean="0"/>
              <a:t>tumor, no effect of the Abcb1 or Abcg2 transporters, and a statistically significant inhibition of tumor growth</a:t>
            </a:r>
            <a:endParaRPr lang="en-US" dirty="0"/>
          </a:p>
          <a:p>
            <a:endParaRPr lang="cs-CZ" dirty="0"/>
          </a:p>
        </p:txBody>
      </p:sp>
      <p:pic>
        <p:nvPicPr>
          <p:cNvPr id="4" name="Picture 3" descr="Screen Shot 2015-03-16 at 8.15.01 A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316239"/>
            <a:ext cx="9144000" cy="3179619"/>
          </a:xfrm>
          <a:prstGeom prst="rect">
            <a:avLst/>
          </a:prstGeom>
        </p:spPr>
      </p:pic>
      <p:sp>
        <p:nvSpPr>
          <p:cNvPr id="7" name="TextBox 6"/>
          <p:cNvSpPr txBox="1"/>
          <p:nvPr/>
        </p:nvSpPr>
        <p:spPr>
          <a:xfrm>
            <a:off x="0" y="6488668"/>
            <a:ext cx="3224871" cy="369332"/>
          </a:xfrm>
          <a:prstGeom prst="rect">
            <a:avLst/>
          </a:prstGeom>
          <a:noFill/>
        </p:spPr>
        <p:txBody>
          <a:bodyPr wrap="square" rtlCol="0">
            <a:spAutoFit/>
          </a:bodyPr>
          <a:lstStyle/>
          <a:p>
            <a:r>
              <a:rPr lang="en-US" sz="900" dirty="0" smtClean="0"/>
              <a:t>*Data from </a:t>
            </a:r>
            <a:r>
              <a:rPr lang="en-US" sz="900" dirty="0">
                <a:solidFill>
                  <a:srgbClr val="000000"/>
                </a:solidFill>
                <a:ea typeface="Calibri"/>
                <a:cs typeface="Calibri"/>
              </a:rPr>
              <a:t>Lin F. et al</a:t>
            </a:r>
            <a:r>
              <a:rPr lang="en-US" sz="900" dirty="0" smtClean="0">
                <a:solidFill>
                  <a:srgbClr val="000000"/>
                </a:solidFill>
                <a:ea typeface="Calibri"/>
                <a:cs typeface="Calibri"/>
              </a:rPr>
              <a:t>.. </a:t>
            </a:r>
            <a:r>
              <a:rPr lang="en-US" sz="900" i="1" dirty="0">
                <a:solidFill>
                  <a:srgbClr val="000000"/>
                </a:solidFill>
                <a:ea typeface="Calibri"/>
                <a:cs typeface="Calibri"/>
              </a:rPr>
              <a:t>Int J Cancer </a:t>
            </a:r>
            <a:r>
              <a:rPr lang="en-US" sz="900" dirty="0">
                <a:solidFill>
                  <a:srgbClr val="000000"/>
                </a:solidFill>
                <a:ea typeface="Calibri"/>
                <a:cs typeface="Calibri"/>
              </a:rPr>
              <a:t>2013Sep1;133(5):1222-33.</a:t>
            </a:r>
            <a:r>
              <a:rPr lang="en-US" sz="900" dirty="0" smtClean="0">
                <a:solidFill>
                  <a:srgbClr val="000000"/>
                </a:solidFill>
              </a:rPr>
              <a:t>   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Tree>
    <p:extLst>
      <p:ext uri="{BB962C8B-B14F-4D97-AF65-F5344CB8AC3E}">
        <p14:creationId xmlns:p14="http://schemas.microsoft.com/office/powerpoint/2010/main" xmlns="" val="2530835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0501" y="489397"/>
            <a:ext cx="4250899" cy="482606"/>
          </a:xfrm>
        </p:spPr>
        <p:txBody>
          <a:bodyPr>
            <a:normAutofit fontScale="90000"/>
          </a:bodyPr>
          <a:lstStyle/>
          <a:p>
            <a:pPr algn="l"/>
            <a:r>
              <a:rPr lang="en-US" sz="3200" b="1" dirty="0" smtClean="0">
                <a:solidFill>
                  <a:srgbClr val="1F497D"/>
                </a:solidFill>
                <a:latin typeface="Calibri"/>
                <a:ea typeface="+mn-ea"/>
                <a:cs typeface="Arial" charset="0"/>
              </a:rPr>
              <a:t>Company Highlights</a:t>
            </a:r>
            <a:endParaRPr lang="en-US" sz="3600" b="1" dirty="0">
              <a:solidFill>
                <a:srgbClr val="1F497D"/>
              </a:solidFill>
              <a:latin typeface="Calibri"/>
              <a:ea typeface="+mn-ea"/>
              <a:cs typeface="Arial" charset="0"/>
            </a:endParaRPr>
          </a:p>
        </p:txBody>
      </p:sp>
      <p:sp>
        <p:nvSpPr>
          <p:cNvPr id="3" name="Content Placeholder 2"/>
          <p:cNvSpPr>
            <a:spLocks noGrp="1"/>
          </p:cNvSpPr>
          <p:nvPr>
            <p:ph idx="1"/>
          </p:nvPr>
        </p:nvSpPr>
        <p:spPr>
          <a:xfrm>
            <a:off x="457199" y="1252024"/>
            <a:ext cx="8489373" cy="5401993"/>
          </a:xfrm>
        </p:spPr>
        <p:txBody>
          <a:bodyPr>
            <a:normAutofit fontScale="85000" lnSpcReduction="20000"/>
          </a:bodyPr>
          <a:lstStyle/>
          <a:p>
            <a:pPr>
              <a:spcBef>
                <a:spcPts val="1200"/>
              </a:spcBef>
            </a:pPr>
            <a:r>
              <a:rPr lang="en-US" sz="2800" dirty="0"/>
              <a:t>Specialty </a:t>
            </a:r>
            <a:r>
              <a:rPr lang="en-US" sz="2800" dirty="0" smtClean="0"/>
              <a:t>biopharmaceutical </a:t>
            </a:r>
            <a:r>
              <a:rPr lang="en-US" sz="2800" dirty="0"/>
              <a:t>company </a:t>
            </a:r>
            <a:r>
              <a:rPr lang="en-US" sz="2800" dirty="0" smtClean="0"/>
              <a:t>focused </a:t>
            </a:r>
            <a:r>
              <a:rPr lang="en-US" sz="2800" dirty="0"/>
              <a:t>on developing products for ophthalmology, oncology and dermatology</a:t>
            </a:r>
          </a:p>
          <a:p>
            <a:pPr>
              <a:spcBef>
                <a:spcPts val="1200"/>
              </a:spcBef>
            </a:pPr>
            <a:r>
              <a:rPr lang="en-US" sz="2800" b="1" dirty="0" smtClean="0"/>
              <a:t>Two core proprietary technologies applicable in multiple indications</a:t>
            </a:r>
          </a:p>
          <a:p>
            <a:pPr lvl="1">
              <a:spcBef>
                <a:spcPts val="0"/>
              </a:spcBef>
            </a:pPr>
            <a:r>
              <a:rPr lang="en-US" sz="2400" dirty="0" smtClean="0"/>
              <a:t>RES-529: PI3K/Akt/mTOR Pathway Inhibitor (AMD, Glioblastoma)</a:t>
            </a:r>
          </a:p>
          <a:p>
            <a:pPr lvl="1">
              <a:spcBef>
                <a:spcPts val="0"/>
              </a:spcBef>
            </a:pPr>
            <a:r>
              <a:rPr lang="en-US" sz="2400" dirty="0" smtClean="0"/>
              <a:t>RES-440: “Soft” Anti-Androgen (Acne)</a:t>
            </a:r>
          </a:p>
          <a:p>
            <a:pPr lvl="1">
              <a:spcBef>
                <a:spcPts val="0"/>
              </a:spcBef>
            </a:pPr>
            <a:r>
              <a:rPr lang="en-US" sz="2400" dirty="0"/>
              <a:t>Strong preclinical </a:t>
            </a:r>
            <a:r>
              <a:rPr lang="en-US" sz="2400" i="1" dirty="0"/>
              <a:t>in-vitro</a:t>
            </a:r>
            <a:r>
              <a:rPr lang="en-US" sz="2400" dirty="0"/>
              <a:t> and </a:t>
            </a:r>
            <a:r>
              <a:rPr lang="en-US" sz="2400" i="1" dirty="0"/>
              <a:t>in-vivo</a:t>
            </a:r>
            <a:r>
              <a:rPr lang="en-US" sz="2400" dirty="0"/>
              <a:t> </a:t>
            </a:r>
            <a:r>
              <a:rPr lang="en-US" sz="2400" dirty="0" smtClean="0"/>
              <a:t>data</a:t>
            </a:r>
            <a:endParaRPr lang="en-US" sz="2800" dirty="0"/>
          </a:p>
          <a:p>
            <a:pPr>
              <a:spcBef>
                <a:spcPts val="1200"/>
              </a:spcBef>
            </a:pPr>
            <a:r>
              <a:rPr lang="en-US" sz="2800" dirty="0"/>
              <a:t>T</a:t>
            </a:r>
            <a:r>
              <a:rPr lang="en-US" sz="2800" dirty="0" smtClean="0"/>
              <a:t>wo </a:t>
            </a:r>
            <a:r>
              <a:rPr lang="en-US" sz="2800" dirty="0"/>
              <a:t>Phase I clinical </a:t>
            </a:r>
            <a:r>
              <a:rPr lang="en-US" sz="2800" dirty="0" smtClean="0"/>
              <a:t>trials completed for RES-529 in AMD</a:t>
            </a:r>
            <a:endParaRPr lang="en-US" sz="2800" dirty="0"/>
          </a:p>
          <a:p>
            <a:pPr>
              <a:spcBef>
                <a:spcPts val="1200"/>
              </a:spcBef>
            </a:pPr>
            <a:r>
              <a:rPr lang="en-US" sz="2800" b="1" dirty="0" smtClean="0"/>
              <a:t>Three Phase I/II clinical </a:t>
            </a:r>
            <a:r>
              <a:rPr lang="en-US" sz="2800" b="1" dirty="0"/>
              <a:t>trials to be initiated in </a:t>
            </a:r>
            <a:r>
              <a:rPr lang="en-US" sz="2800" dirty="0" smtClean="0"/>
              <a:t>mid-</a:t>
            </a:r>
            <a:r>
              <a:rPr lang="en-US" sz="2800" b="1" dirty="0" smtClean="0"/>
              <a:t>2016</a:t>
            </a:r>
            <a:endParaRPr lang="en-US" sz="2800" b="1" dirty="0"/>
          </a:p>
          <a:p>
            <a:pPr lvl="1">
              <a:spcBef>
                <a:spcPts val="0"/>
              </a:spcBef>
            </a:pPr>
            <a:r>
              <a:rPr lang="en-US" sz="2400" dirty="0"/>
              <a:t>A</a:t>
            </a:r>
            <a:r>
              <a:rPr lang="en-US" sz="2400" dirty="0" smtClean="0"/>
              <a:t>ge Related Macular Degeneration (AMD)</a:t>
            </a:r>
            <a:endParaRPr lang="en-US" sz="2400" dirty="0"/>
          </a:p>
          <a:p>
            <a:pPr lvl="1">
              <a:spcBef>
                <a:spcPts val="0"/>
              </a:spcBef>
            </a:pPr>
            <a:r>
              <a:rPr lang="en-US" sz="2400" dirty="0" smtClean="0"/>
              <a:t>Glioblastoma (Orphan Drug designation received)</a:t>
            </a:r>
            <a:endParaRPr lang="en-US" sz="2400" dirty="0"/>
          </a:p>
          <a:p>
            <a:pPr lvl="1">
              <a:spcBef>
                <a:spcPts val="0"/>
              </a:spcBef>
            </a:pPr>
            <a:r>
              <a:rPr lang="en-US" sz="2400" dirty="0" smtClean="0"/>
              <a:t>Acne</a:t>
            </a:r>
            <a:endParaRPr lang="en-US" sz="2400" dirty="0"/>
          </a:p>
          <a:p>
            <a:pPr>
              <a:spcBef>
                <a:spcPts val="1200"/>
              </a:spcBef>
            </a:pPr>
            <a:r>
              <a:rPr lang="en-US" sz="2800" b="1" dirty="0" smtClean="0"/>
              <a:t>Solid balance sheet with no debt</a:t>
            </a:r>
          </a:p>
          <a:p>
            <a:pPr>
              <a:spcBef>
                <a:spcPts val="1200"/>
              </a:spcBef>
            </a:pPr>
            <a:r>
              <a:rPr lang="en-US" sz="2800" b="1" dirty="0" smtClean="0"/>
              <a:t>Experienced management team </a:t>
            </a:r>
            <a:r>
              <a:rPr lang="en-US" sz="2800" dirty="0" smtClean="0"/>
              <a:t>supported by strong </a:t>
            </a:r>
            <a:r>
              <a:rPr lang="en-US" sz="2800" b="1" dirty="0" smtClean="0"/>
              <a:t>board </a:t>
            </a:r>
            <a:r>
              <a:rPr lang="en-US" sz="2800" b="1" dirty="0"/>
              <a:t>of directors </a:t>
            </a:r>
          </a:p>
        </p:txBody>
      </p:sp>
    </p:spTree>
    <p:extLst>
      <p:ext uri="{BB962C8B-B14F-4D97-AF65-F5344CB8AC3E}">
        <p14:creationId xmlns:p14="http://schemas.microsoft.com/office/powerpoint/2010/main" xmlns="" val="673132077"/>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156516"/>
            <a:ext cx="7378968" cy="1154490"/>
          </a:xfrm>
        </p:spPr>
        <p:txBody>
          <a:bodyPr>
            <a:noAutofit/>
          </a:bodyPr>
          <a:lstStyle/>
          <a:p>
            <a:pPr>
              <a:spcBef>
                <a:spcPts val="1800"/>
              </a:spcBef>
            </a:pPr>
            <a:r>
              <a:rPr lang="en-US" sz="2800" dirty="0" smtClean="0">
                <a:latin typeface="Calibri"/>
                <a:ea typeface="+mn-ea"/>
                <a:cs typeface="Arial" charset="0"/>
              </a:rPr>
              <a:t>RES</a:t>
            </a:r>
            <a:r>
              <a:rPr lang="en-US" sz="2800" dirty="0">
                <a:latin typeface="Calibri"/>
                <a:ea typeface="+mn-ea"/>
                <a:cs typeface="Arial" charset="0"/>
              </a:rPr>
              <a:t>-529 E</a:t>
            </a:r>
            <a:r>
              <a:rPr lang="en-US" sz="2800" dirty="0" smtClean="0">
                <a:latin typeface="Calibri"/>
                <a:ea typeface="+mn-ea"/>
                <a:cs typeface="Arial" charset="0"/>
              </a:rPr>
              <a:t>nhances </a:t>
            </a:r>
            <a:r>
              <a:rPr lang="en-US" sz="2800" dirty="0">
                <a:latin typeface="Calibri"/>
                <a:ea typeface="+mn-ea"/>
                <a:cs typeface="Arial" charset="0"/>
              </a:rPr>
              <a:t>E</a:t>
            </a:r>
            <a:r>
              <a:rPr lang="en-US" sz="2800" dirty="0" smtClean="0">
                <a:latin typeface="Calibri"/>
                <a:ea typeface="+mn-ea"/>
                <a:cs typeface="Arial" charset="0"/>
              </a:rPr>
              <a:t>ffect of XRT in U251 Glioblastoma </a:t>
            </a:r>
            <a:r>
              <a:rPr lang="en-US" sz="2800" dirty="0">
                <a:latin typeface="Calibri"/>
                <a:ea typeface="+mn-ea"/>
                <a:cs typeface="Arial" charset="0"/>
              </a:rPr>
              <a:t>O</a:t>
            </a:r>
            <a:r>
              <a:rPr lang="en-US" sz="2800" dirty="0" smtClean="0">
                <a:latin typeface="Calibri"/>
                <a:ea typeface="+mn-ea"/>
                <a:cs typeface="Arial" charset="0"/>
              </a:rPr>
              <a:t>rthotopic </a:t>
            </a:r>
            <a:r>
              <a:rPr lang="en-US" sz="2800" dirty="0">
                <a:latin typeface="Calibri"/>
                <a:ea typeface="+mn-ea"/>
                <a:cs typeface="Arial" charset="0"/>
              </a:rPr>
              <a:t>X</a:t>
            </a:r>
            <a:r>
              <a:rPr lang="en-US" sz="2800" dirty="0" smtClean="0">
                <a:latin typeface="Calibri"/>
                <a:ea typeface="+mn-ea"/>
                <a:cs typeface="Arial" charset="0"/>
              </a:rPr>
              <a:t>enograft</a:t>
            </a:r>
            <a:endParaRPr lang="en-US" sz="2800" dirty="0">
              <a:latin typeface="Calibri"/>
              <a:ea typeface="+mn-ea"/>
              <a:cs typeface="Arial" charset="0"/>
            </a:endParaRPr>
          </a:p>
        </p:txBody>
      </p:sp>
      <p:pic>
        <p:nvPicPr>
          <p:cNvPr id="5" name="Content Placeholder 4"/>
          <p:cNvPicPr>
            <a:picLocks noGrp="1" noChangeAspect="1"/>
          </p:cNvPicPr>
          <p:nvPr>
            <p:ph idx="1"/>
          </p:nvPr>
        </p:nvPicPr>
        <p:blipFill>
          <a:blip r:embed="rId2"/>
          <a:stretch>
            <a:fillRect/>
          </a:stretch>
        </p:blipFill>
        <p:spPr>
          <a:xfrm>
            <a:off x="60960" y="2824874"/>
            <a:ext cx="5487982" cy="3594221"/>
          </a:xfrm>
          <a:prstGeom prst="rect">
            <a:avLst/>
          </a:prstGeom>
        </p:spPr>
      </p:pic>
      <p:sp>
        <p:nvSpPr>
          <p:cNvPr id="3" name="Rectangle 2"/>
          <p:cNvSpPr/>
          <p:nvPr/>
        </p:nvSpPr>
        <p:spPr>
          <a:xfrm>
            <a:off x="5548942" y="3144658"/>
            <a:ext cx="3450369" cy="2954655"/>
          </a:xfrm>
          <a:prstGeom prst="rect">
            <a:avLst/>
          </a:prstGeom>
        </p:spPr>
        <p:txBody>
          <a:bodyPr wrap="square">
            <a:spAutoFit/>
          </a:bodyPr>
          <a:lstStyle/>
          <a:p>
            <a:pPr defTabSz="2403475"/>
            <a:r>
              <a:rPr lang="en-US" sz="1400" dirty="0" smtClean="0"/>
              <a:t>Kaplan</a:t>
            </a:r>
            <a:r>
              <a:rPr lang="en-US" sz="1400" dirty="0"/>
              <a:t>-Meier curve showing survival of </a:t>
            </a:r>
            <a:r>
              <a:rPr lang="en-US" sz="1400" dirty="0" smtClean="0"/>
              <a:t>mice </a:t>
            </a:r>
            <a:r>
              <a:rPr lang="en-US" sz="1400" dirty="0"/>
              <a:t>control (Black), irradiation (4 Gy, Blue), Palomid 529 (50 mg/kg, Red), or Palomid 529 (50 mg/kg) plus irradiation (4 Gy) (Purple).Log-rank test </a:t>
            </a:r>
            <a:r>
              <a:rPr lang="en-US" sz="1400" i="1" dirty="0"/>
              <a:t>p</a:t>
            </a:r>
            <a:r>
              <a:rPr lang="en-US" sz="1400" dirty="0"/>
              <a:t>=0.021 (IR vs. Palomid 529 plus IR) and </a:t>
            </a:r>
            <a:r>
              <a:rPr lang="en-US" sz="1400" i="1" dirty="0"/>
              <a:t>p</a:t>
            </a:r>
            <a:r>
              <a:rPr lang="en-US" sz="1400" dirty="0"/>
              <a:t>=0.016 (Palomid 529 vs. Palomid 529 plus IR) </a:t>
            </a:r>
            <a:endParaRPr lang="en-US" sz="1400" dirty="0" smtClean="0"/>
          </a:p>
          <a:p>
            <a:pPr defTabSz="2403475"/>
            <a:endParaRPr lang="en-US" sz="1400" dirty="0" smtClean="0"/>
          </a:p>
          <a:p>
            <a:pPr defTabSz="2403475"/>
            <a:r>
              <a:rPr lang="en-US" sz="1200" dirty="0"/>
              <a:t>U251 cells were injected and treatment begun on day 3.  </a:t>
            </a:r>
            <a:r>
              <a:rPr lang="en-US" sz="1200" dirty="0" smtClean="0"/>
              <a:t>Mice </a:t>
            </a:r>
            <a:r>
              <a:rPr lang="en-US" sz="1200" dirty="0"/>
              <a:t>received four doses of RES-529 (QDx4, 50 mg/kg) by oral gavage and whole brain irradiation (4 Gy) was done after the 3rd dose of RES-529 (Day 5). Each group contained five mice. </a:t>
            </a:r>
          </a:p>
          <a:p>
            <a:pPr defTabSz="2403475"/>
            <a:endParaRPr lang="en-US" sz="1400" dirty="0"/>
          </a:p>
        </p:txBody>
      </p:sp>
      <p:sp>
        <p:nvSpPr>
          <p:cNvPr id="6" name="Content Placeholder 2"/>
          <p:cNvSpPr txBox="1">
            <a:spLocks/>
          </p:cNvSpPr>
          <p:nvPr/>
        </p:nvSpPr>
        <p:spPr>
          <a:xfrm>
            <a:off x="457200" y="1290700"/>
            <a:ext cx="8229600" cy="176583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000" b="1"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4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pPr>
            <a:r>
              <a:rPr lang="en-US" dirty="0" smtClean="0"/>
              <a:t>Treatment groups:</a:t>
            </a:r>
          </a:p>
          <a:p>
            <a:pPr lvl="1">
              <a:spcBef>
                <a:spcPts val="0"/>
              </a:spcBef>
            </a:pPr>
            <a:r>
              <a:rPr lang="en-US" dirty="0" smtClean="0"/>
              <a:t>vehicle</a:t>
            </a:r>
          </a:p>
          <a:p>
            <a:pPr lvl="1">
              <a:spcBef>
                <a:spcPts val="0"/>
              </a:spcBef>
            </a:pPr>
            <a:r>
              <a:rPr lang="en-US" dirty="0" smtClean="0"/>
              <a:t>irradiation</a:t>
            </a:r>
          </a:p>
          <a:p>
            <a:pPr lvl="1">
              <a:spcBef>
                <a:spcPts val="0"/>
              </a:spcBef>
            </a:pPr>
            <a:r>
              <a:rPr lang="en-US" dirty="0" smtClean="0"/>
              <a:t>RES-529</a:t>
            </a:r>
          </a:p>
          <a:p>
            <a:pPr lvl="1">
              <a:spcBef>
                <a:spcPts val="0"/>
              </a:spcBef>
            </a:pPr>
            <a:r>
              <a:rPr lang="en-US" dirty="0" smtClean="0"/>
              <a:t>RES-529 </a:t>
            </a:r>
            <a:r>
              <a:rPr lang="en-US" dirty="0"/>
              <a:t>plus </a:t>
            </a:r>
            <a:r>
              <a:rPr lang="en-US" dirty="0" smtClean="0"/>
              <a:t>irradiation</a:t>
            </a:r>
            <a:endParaRPr lang="en-US" dirty="0"/>
          </a:p>
        </p:txBody>
      </p:sp>
      <p:sp>
        <p:nvSpPr>
          <p:cNvPr id="7" name="TextBox 6"/>
          <p:cNvSpPr txBox="1"/>
          <p:nvPr/>
        </p:nvSpPr>
        <p:spPr>
          <a:xfrm>
            <a:off x="0" y="6488668"/>
            <a:ext cx="3410555" cy="369332"/>
          </a:xfrm>
          <a:prstGeom prst="rect">
            <a:avLst/>
          </a:prstGeom>
          <a:noFill/>
        </p:spPr>
        <p:txBody>
          <a:bodyPr wrap="square" rtlCol="0">
            <a:spAutoFit/>
          </a:bodyPr>
          <a:lstStyle/>
          <a:p>
            <a:r>
              <a:rPr lang="en-US" sz="900" dirty="0" smtClean="0"/>
              <a:t>*Data from </a:t>
            </a:r>
            <a:r>
              <a:rPr lang="en-US" sz="900" dirty="0" smtClean="0">
                <a:solidFill>
                  <a:srgbClr val="000000"/>
                </a:solidFill>
                <a:ea typeface="Calibri"/>
                <a:cs typeface="Calibri"/>
              </a:rPr>
              <a:t>Cerna et al</a:t>
            </a:r>
            <a:r>
              <a:rPr lang="en-US" sz="900" dirty="0">
                <a:solidFill>
                  <a:srgbClr val="000000"/>
                </a:solidFill>
                <a:ea typeface="Calibri"/>
                <a:cs typeface="Calibri"/>
              </a:rPr>
              <a:t>.</a:t>
            </a:r>
            <a:r>
              <a:rPr lang="en-US" sz="900" dirty="0" smtClean="0">
                <a:solidFill>
                  <a:srgbClr val="000000"/>
                </a:solidFill>
                <a:ea typeface="Calibri"/>
                <a:cs typeface="Calibri"/>
              </a:rPr>
              <a:t> </a:t>
            </a:r>
            <a:r>
              <a:rPr lang="en-US" sz="900" dirty="0">
                <a:solidFill>
                  <a:srgbClr val="000000"/>
                </a:solidFill>
                <a:ea typeface="Calibri"/>
                <a:cs typeface="Calibri"/>
              </a:rPr>
              <a:t>AACR2010, abst </a:t>
            </a:r>
            <a:r>
              <a:rPr lang="en-US" sz="900" dirty="0" smtClean="0">
                <a:solidFill>
                  <a:srgbClr val="000000"/>
                </a:solidFill>
                <a:ea typeface="Calibri"/>
                <a:cs typeface="Calibri"/>
              </a:rPr>
              <a:t>2506.</a:t>
            </a:r>
            <a:endParaRPr lang="en-US" sz="900" dirty="0">
              <a:solidFill>
                <a:srgbClr val="000000"/>
              </a:solidFill>
              <a:ea typeface="Calibri"/>
              <a:cs typeface="Calibri"/>
            </a:endParaRPr>
          </a:p>
          <a:p>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Tree>
    <p:extLst>
      <p:ext uri="{BB962C8B-B14F-4D97-AF65-F5344CB8AC3E}">
        <p14:creationId xmlns:p14="http://schemas.microsoft.com/office/powerpoint/2010/main" xmlns="" val="887066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RES-529 Suppressed the Tumor </a:t>
            </a:r>
            <a:r>
              <a:rPr lang="en-US" sz="2800" dirty="0"/>
              <a:t>G</a:t>
            </a:r>
            <a:r>
              <a:rPr lang="en-US" sz="2800" dirty="0" smtClean="0"/>
              <a:t>rowth of Several Breast </a:t>
            </a:r>
            <a:r>
              <a:rPr lang="en-US" sz="2800" dirty="0"/>
              <a:t>C</a:t>
            </a:r>
            <a:r>
              <a:rPr lang="en-US" sz="2800" dirty="0" smtClean="0"/>
              <a:t>ancer </a:t>
            </a:r>
            <a:r>
              <a:rPr lang="en-US" sz="2800" dirty="0"/>
              <a:t>O</a:t>
            </a:r>
            <a:r>
              <a:rPr lang="en-US" sz="2800" dirty="0" smtClean="0"/>
              <a:t>rthotopic </a:t>
            </a:r>
            <a:r>
              <a:rPr lang="en-US" sz="2800" dirty="0"/>
              <a:t>X</a:t>
            </a:r>
            <a:r>
              <a:rPr lang="en-US" sz="2800" dirty="0" smtClean="0"/>
              <a:t>enografts</a:t>
            </a:r>
            <a:endParaRPr lang="en-US" sz="2800" dirty="0"/>
          </a:p>
        </p:txBody>
      </p:sp>
      <p:sp>
        <p:nvSpPr>
          <p:cNvPr id="3" name="Content Placeholder 2"/>
          <p:cNvSpPr>
            <a:spLocks noGrp="1"/>
          </p:cNvSpPr>
          <p:nvPr>
            <p:ph idx="1"/>
          </p:nvPr>
        </p:nvSpPr>
        <p:spPr/>
        <p:txBody>
          <a:bodyPr>
            <a:normAutofit/>
          </a:bodyPr>
          <a:lstStyle/>
          <a:p>
            <a:r>
              <a:rPr lang="en-US" sz="1800" dirty="0" smtClean="0"/>
              <a:t>RES-529 was tested in orthotopic xenografts of both Brca1</a:t>
            </a:r>
            <a:r>
              <a:rPr lang="en-US" sz="1800" baseline="30000" dirty="0" smtClean="0"/>
              <a:t>tr/tr</a:t>
            </a:r>
            <a:r>
              <a:rPr lang="en-US" sz="1800" dirty="0" smtClean="0"/>
              <a:t> MEFs or MCF7 cells expressing GFP or Akt1 shRNA.  Nine weeks after tumor implantation mice were treated with RES-529 at 40mg/kg or vehicle for 18 days.   Suppression of tumor growth was observed in all experiments.</a:t>
            </a:r>
          </a:p>
        </p:txBody>
      </p:sp>
      <p:pic>
        <p:nvPicPr>
          <p:cNvPr id="4" name="Picture 3" descr="Screen Shot 2015-03-16 at 8.52.14 A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23860" y="2885125"/>
            <a:ext cx="8521700" cy="3857064"/>
          </a:xfrm>
          <a:prstGeom prst="rect">
            <a:avLst/>
          </a:prstGeom>
        </p:spPr>
      </p:pic>
      <p:sp>
        <p:nvSpPr>
          <p:cNvPr id="5" name="TextBox 4"/>
          <p:cNvSpPr txBox="1"/>
          <p:nvPr/>
        </p:nvSpPr>
        <p:spPr>
          <a:xfrm>
            <a:off x="0" y="6488668"/>
            <a:ext cx="3410555" cy="369332"/>
          </a:xfrm>
          <a:prstGeom prst="rect">
            <a:avLst/>
          </a:prstGeom>
          <a:noFill/>
        </p:spPr>
        <p:txBody>
          <a:bodyPr wrap="square" rtlCol="0">
            <a:spAutoFit/>
          </a:bodyPr>
          <a:lstStyle/>
          <a:p>
            <a:r>
              <a:rPr lang="en-US" sz="900" dirty="0" smtClean="0"/>
              <a:t>*Data from </a:t>
            </a:r>
            <a:r>
              <a:rPr lang="en-US" sz="900" dirty="0" smtClean="0">
                <a:solidFill>
                  <a:srgbClr val="000000"/>
                </a:solidFill>
                <a:ea typeface="Calibri"/>
                <a:cs typeface="Calibri"/>
              </a:rPr>
              <a:t>Xiang </a:t>
            </a:r>
            <a:r>
              <a:rPr lang="en-US" sz="900" dirty="0">
                <a:solidFill>
                  <a:srgbClr val="000000"/>
                </a:solidFill>
                <a:ea typeface="Calibri"/>
                <a:cs typeface="Calibri"/>
              </a:rPr>
              <a:t>T. et al. </a:t>
            </a:r>
            <a:r>
              <a:rPr lang="en-US" sz="900" i="1" dirty="0" smtClean="0">
                <a:solidFill>
                  <a:srgbClr val="000000"/>
                </a:solidFill>
                <a:ea typeface="Calibri"/>
                <a:cs typeface="Calibri"/>
              </a:rPr>
              <a:t>Oncogene </a:t>
            </a:r>
            <a:r>
              <a:rPr lang="en-US" sz="900" dirty="0">
                <a:solidFill>
                  <a:srgbClr val="000000"/>
                </a:solidFill>
                <a:ea typeface="Calibri"/>
                <a:cs typeface="Calibri"/>
              </a:rPr>
              <a:t>20011May26;30(21):2443-50.</a:t>
            </a:r>
          </a:p>
          <a:p>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Tree>
    <p:extLst>
      <p:ext uri="{BB962C8B-B14F-4D97-AF65-F5344CB8AC3E}">
        <p14:creationId xmlns:p14="http://schemas.microsoft.com/office/powerpoint/2010/main" xmlns="" val="41141564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1524"/>
            <a:ext cx="7405998" cy="925433"/>
          </a:xfrm>
        </p:spPr>
        <p:txBody>
          <a:bodyPr>
            <a:noAutofit/>
          </a:bodyPr>
          <a:lstStyle/>
          <a:p>
            <a:r>
              <a:rPr lang="en-US" sz="2800" dirty="0" smtClean="0"/>
              <a:t>RES-529 Enhanced the Effect of Radiation Therapy in Prostate Cancer Xenografts</a:t>
            </a:r>
            <a:endParaRPr lang="en-US" sz="2800" dirty="0"/>
          </a:p>
        </p:txBody>
      </p:sp>
      <p:sp>
        <p:nvSpPr>
          <p:cNvPr id="3" name="Content Placeholder 2"/>
          <p:cNvSpPr>
            <a:spLocks noGrp="1"/>
          </p:cNvSpPr>
          <p:nvPr>
            <p:ph idx="1"/>
          </p:nvPr>
        </p:nvSpPr>
        <p:spPr>
          <a:xfrm>
            <a:off x="234683" y="1486098"/>
            <a:ext cx="8232321" cy="1852829"/>
          </a:xfrm>
        </p:spPr>
        <p:txBody>
          <a:bodyPr>
            <a:noAutofit/>
          </a:bodyPr>
          <a:lstStyle/>
          <a:p>
            <a:r>
              <a:rPr lang="en-US" sz="1800" dirty="0" smtClean="0"/>
              <a:t>RES-529 was evaluated in PC-3 and 22rv1 xenografts alone</a:t>
            </a:r>
            <a:r>
              <a:rPr lang="en-US" sz="1800" dirty="0"/>
              <a:t> </a:t>
            </a:r>
            <a:r>
              <a:rPr lang="en-US" sz="1800" dirty="0" smtClean="0"/>
              <a:t>and in combination with either radiation therapy (XRT). Tumors were injected subcutaneously and grew to 0.5-0.8cm</a:t>
            </a:r>
            <a:r>
              <a:rPr lang="en-US" sz="1800" baseline="30000" dirty="0" smtClean="0"/>
              <a:t>3</a:t>
            </a:r>
            <a:r>
              <a:rPr lang="en-US" sz="1800" dirty="0" smtClean="0"/>
              <a:t> (~10 days) and treatment was initiated.  </a:t>
            </a:r>
          </a:p>
          <a:p>
            <a:r>
              <a:rPr lang="en-US" sz="1800" dirty="0" smtClean="0"/>
              <a:t>RES-529 (100mg/kg po 5d/wk), XRT (4Gy single fraction), or RES-529 + XRT were tested.</a:t>
            </a:r>
          </a:p>
          <a:p>
            <a:endParaRPr lang="en-US" sz="1800" dirty="0"/>
          </a:p>
        </p:txBody>
      </p:sp>
      <p:pic>
        <p:nvPicPr>
          <p:cNvPr id="4" name="Picture 3" descr="Screen Shot 2015-03-16 at 9.14.40 A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3086599"/>
            <a:ext cx="9144000" cy="3157837"/>
          </a:xfrm>
          <a:prstGeom prst="rect">
            <a:avLst/>
          </a:prstGeom>
        </p:spPr>
      </p:pic>
      <p:sp>
        <p:nvSpPr>
          <p:cNvPr id="6" name="TextBox 5"/>
          <p:cNvSpPr txBox="1"/>
          <p:nvPr/>
        </p:nvSpPr>
        <p:spPr>
          <a:xfrm>
            <a:off x="0" y="6488668"/>
            <a:ext cx="3886069" cy="369332"/>
          </a:xfrm>
          <a:prstGeom prst="rect">
            <a:avLst/>
          </a:prstGeom>
          <a:noFill/>
        </p:spPr>
        <p:txBody>
          <a:bodyPr wrap="square" rtlCol="0">
            <a:spAutoFit/>
          </a:bodyPr>
          <a:lstStyle/>
          <a:p>
            <a:r>
              <a:rPr lang="en-US" sz="900" dirty="0" smtClean="0"/>
              <a:t>*Data from </a:t>
            </a:r>
            <a:r>
              <a:rPr lang="en-US" sz="900" dirty="0">
                <a:solidFill>
                  <a:srgbClr val="000000"/>
                </a:solidFill>
                <a:ea typeface="Calibri"/>
                <a:cs typeface="Calibri"/>
              </a:rPr>
              <a:t>Gravinia GL. et al</a:t>
            </a:r>
            <a:r>
              <a:rPr lang="en-US" sz="900" dirty="0" smtClean="0">
                <a:solidFill>
                  <a:srgbClr val="000000"/>
                </a:solidFill>
                <a:ea typeface="Calibri"/>
                <a:cs typeface="Calibri"/>
              </a:rPr>
              <a:t>.  </a:t>
            </a:r>
            <a:r>
              <a:rPr lang="en-US" sz="900" i="1" dirty="0">
                <a:solidFill>
                  <a:srgbClr val="000000"/>
                </a:solidFill>
                <a:ea typeface="Calibri"/>
                <a:cs typeface="Calibri"/>
              </a:rPr>
              <a:t>Prostate </a:t>
            </a:r>
            <a:r>
              <a:rPr lang="en-US" sz="900" dirty="0">
                <a:solidFill>
                  <a:srgbClr val="000000"/>
                </a:solidFill>
                <a:ea typeface="Calibri"/>
                <a:cs typeface="Calibri"/>
              </a:rPr>
              <a:t>2014JanJun74(8);852-68</a:t>
            </a:r>
            <a:r>
              <a:rPr lang="en-US" sz="900" dirty="0" smtClean="0">
                <a:solidFill>
                  <a:srgbClr val="000000"/>
                </a:solidFill>
                <a:ea typeface="Calibri"/>
                <a:cs typeface="Calibri"/>
              </a:rPr>
              <a:t>.</a:t>
            </a:r>
          </a:p>
          <a:p>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Tree>
    <p:extLst>
      <p:ext uri="{BB962C8B-B14F-4D97-AF65-F5344CB8AC3E}">
        <p14:creationId xmlns:p14="http://schemas.microsoft.com/office/powerpoint/2010/main" xmlns="" val="33803602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RES-529 Enhanced the Effect of Chemotherapy in Prostate Cancer Xenografts</a:t>
            </a:r>
            <a:endParaRPr lang="en-US" sz="2800" dirty="0"/>
          </a:p>
        </p:txBody>
      </p:sp>
      <p:sp>
        <p:nvSpPr>
          <p:cNvPr id="3" name="Content Placeholder 2"/>
          <p:cNvSpPr>
            <a:spLocks noGrp="1"/>
          </p:cNvSpPr>
          <p:nvPr>
            <p:ph idx="1"/>
          </p:nvPr>
        </p:nvSpPr>
        <p:spPr>
          <a:xfrm>
            <a:off x="234684" y="1614519"/>
            <a:ext cx="3587299" cy="4640066"/>
          </a:xfrm>
        </p:spPr>
        <p:txBody>
          <a:bodyPr>
            <a:normAutofit/>
          </a:bodyPr>
          <a:lstStyle/>
          <a:p>
            <a:r>
              <a:rPr lang="en-US" sz="1800" dirty="0" smtClean="0"/>
              <a:t>RES-529 was evaluated in PC-3 and 22rv1 xenografts alone</a:t>
            </a:r>
            <a:r>
              <a:rPr lang="en-US" sz="1800" dirty="0"/>
              <a:t> </a:t>
            </a:r>
            <a:r>
              <a:rPr lang="en-US" sz="1800" dirty="0" smtClean="0"/>
              <a:t>and in combination with chemotherapy (docetaxel [DTX] or cisplatin</a:t>
            </a:r>
            <a:r>
              <a:rPr lang="en-US" sz="1800" dirty="0"/>
              <a:t> </a:t>
            </a:r>
            <a:r>
              <a:rPr lang="en-US" sz="1800" dirty="0" smtClean="0"/>
              <a:t>[Cis]).  Tumors were injected subcutaneously and grew to 0.5-0.8cm</a:t>
            </a:r>
            <a:r>
              <a:rPr lang="en-US" sz="1800" baseline="30000" dirty="0" smtClean="0"/>
              <a:t>3</a:t>
            </a:r>
            <a:r>
              <a:rPr lang="en-US" sz="1800" dirty="0" smtClean="0"/>
              <a:t> (~10 days) and treatment was initiated.  </a:t>
            </a:r>
          </a:p>
          <a:p>
            <a:r>
              <a:rPr lang="en-US" sz="1800" dirty="0" smtClean="0"/>
              <a:t>RES-529 (100mg/kg po 5d/wk) vs. DTX (7.5 mg/kg/wk IP), Cis (30mg/kg q21d), RES-529 + DTX, and RES-529 + Cis</a:t>
            </a:r>
            <a:r>
              <a:rPr lang="en-US" sz="1800" dirty="0"/>
              <a:t> </a:t>
            </a:r>
            <a:r>
              <a:rPr lang="en-US" sz="1800" dirty="0" smtClean="0"/>
              <a:t>were tested</a:t>
            </a:r>
          </a:p>
          <a:p>
            <a:endParaRPr lang="en-US" sz="1800" dirty="0"/>
          </a:p>
        </p:txBody>
      </p:sp>
      <p:pic>
        <p:nvPicPr>
          <p:cNvPr id="8" name="Picture 7" descr="Screen Shot 2015-03-16 at 9.17.07 A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821983" y="1640927"/>
            <a:ext cx="5264405" cy="4015224"/>
          </a:xfrm>
          <a:prstGeom prst="rect">
            <a:avLst/>
          </a:prstGeom>
        </p:spPr>
      </p:pic>
      <p:sp>
        <p:nvSpPr>
          <p:cNvPr id="6" name="TextBox 5"/>
          <p:cNvSpPr txBox="1"/>
          <p:nvPr/>
        </p:nvSpPr>
        <p:spPr>
          <a:xfrm>
            <a:off x="0" y="6488668"/>
            <a:ext cx="3886069" cy="369332"/>
          </a:xfrm>
          <a:prstGeom prst="rect">
            <a:avLst/>
          </a:prstGeom>
          <a:noFill/>
        </p:spPr>
        <p:txBody>
          <a:bodyPr wrap="square" rtlCol="0">
            <a:spAutoFit/>
          </a:bodyPr>
          <a:lstStyle/>
          <a:p>
            <a:r>
              <a:rPr lang="en-US" sz="900" dirty="0" smtClean="0"/>
              <a:t>*Data from </a:t>
            </a:r>
            <a:r>
              <a:rPr lang="en-US" sz="900" dirty="0" smtClean="0">
                <a:solidFill>
                  <a:srgbClr val="000000"/>
                </a:solidFill>
                <a:ea typeface="Calibri"/>
                <a:cs typeface="Calibri"/>
              </a:rPr>
              <a:t>Gravinia </a:t>
            </a:r>
            <a:r>
              <a:rPr lang="en-US" sz="900" dirty="0">
                <a:solidFill>
                  <a:srgbClr val="000000"/>
                </a:solidFill>
                <a:ea typeface="Calibri"/>
                <a:cs typeface="Calibri"/>
              </a:rPr>
              <a:t>GL. et al. </a:t>
            </a:r>
            <a:r>
              <a:rPr lang="en-US" sz="900" i="1" dirty="0" smtClean="0">
                <a:solidFill>
                  <a:srgbClr val="000000"/>
                </a:solidFill>
                <a:ea typeface="Calibri"/>
                <a:cs typeface="Calibri"/>
              </a:rPr>
              <a:t>Endocrine </a:t>
            </a:r>
            <a:r>
              <a:rPr lang="en-US" sz="900" i="1" dirty="0">
                <a:solidFill>
                  <a:srgbClr val="000000"/>
                </a:solidFill>
                <a:ea typeface="Calibri"/>
                <a:cs typeface="Calibri"/>
              </a:rPr>
              <a:t>Related Cancer</a:t>
            </a:r>
            <a:r>
              <a:rPr lang="en-US" sz="900" dirty="0">
                <a:solidFill>
                  <a:srgbClr val="000000"/>
                </a:solidFill>
                <a:ea typeface="Calibri"/>
                <a:cs typeface="Calibri"/>
              </a:rPr>
              <a:t> (2011);18:385-400  </a:t>
            </a:r>
            <a:endParaRPr lang="en-US" sz="900" dirty="0"/>
          </a:p>
          <a:p>
            <a:r>
              <a:rPr lang="en-US" sz="900" dirty="0" smtClean="0">
                <a:solidFill>
                  <a:srgbClr val="000000"/>
                </a:solidFill>
              </a:rPr>
              <a:t>RES-529 </a:t>
            </a:r>
            <a:r>
              <a:rPr lang="en-US" sz="900" dirty="0">
                <a:solidFill>
                  <a:srgbClr val="000000"/>
                </a:solidFill>
              </a:rPr>
              <a:t>= P529 = Palomid </a:t>
            </a:r>
            <a:r>
              <a:rPr lang="en-US" sz="900" dirty="0" smtClean="0">
                <a:solidFill>
                  <a:srgbClr val="000000"/>
                </a:solidFill>
              </a:rPr>
              <a:t>529</a:t>
            </a:r>
            <a:r>
              <a:rPr lang="en-US" sz="900" dirty="0" smtClean="0"/>
              <a:t> </a:t>
            </a:r>
            <a:endParaRPr lang="en-US" sz="900" dirty="0"/>
          </a:p>
        </p:txBody>
      </p:sp>
    </p:spTree>
    <p:extLst>
      <p:ext uri="{BB962C8B-B14F-4D97-AF65-F5344CB8AC3E}">
        <p14:creationId xmlns:p14="http://schemas.microsoft.com/office/powerpoint/2010/main" xmlns="" val="15428857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41309"/>
            <a:ext cx="7320373" cy="925433"/>
          </a:xfrm>
        </p:spPr>
        <p:txBody>
          <a:bodyPr>
            <a:noAutofit/>
          </a:bodyPr>
          <a:lstStyle/>
          <a:p>
            <a:r>
              <a:rPr lang="en-US" sz="2800" dirty="0" smtClean="0"/>
              <a:t>RES-529 Inhibits </a:t>
            </a:r>
            <a:r>
              <a:rPr lang="en-US" sz="2800" dirty="0"/>
              <a:t>G</a:t>
            </a:r>
            <a:r>
              <a:rPr lang="en-US" sz="2800" dirty="0" smtClean="0"/>
              <a:t>rowth in Doxycycline </a:t>
            </a:r>
            <a:r>
              <a:rPr lang="en-US" sz="2800" dirty="0"/>
              <a:t>I</a:t>
            </a:r>
            <a:r>
              <a:rPr lang="en-US" sz="2800" dirty="0" smtClean="0"/>
              <a:t>nduced EGFR (T790M) Lung </a:t>
            </a:r>
            <a:r>
              <a:rPr lang="en-US" sz="2800" dirty="0"/>
              <a:t>C</a:t>
            </a:r>
            <a:r>
              <a:rPr lang="en-US" sz="2800" dirty="0" smtClean="0"/>
              <a:t>ancer Model</a:t>
            </a:r>
            <a:endParaRPr lang="en-US" sz="2800" dirty="0"/>
          </a:p>
        </p:txBody>
      </p:sp>
      <p:sp>
        <p:nvSpPr>
          <p:cNvPr id="3" name="Content Placeholder 2"/>
          <p:cNvSpPr>
            <a:spLocks noGrp="1"/>
          </p:cNvSpPr>
          <p:nvPr>
            <p:ph idx="1"/>
          </p:nvPr>
        </p:nvSpPr>
        <p:spPr/>
        <p:txBody>
          <a:bodyPr>
            <a:normAutofit/>
          </a:bodyPr>
          <a:lstStyle/>
          <a:p>
            <a:pPr>
              <a:spcBef>
                <a:spcPts val="0"/>
              </a:spcBef>
            </a:pPr>
            <a:r>
              <a:rPr lang="en-US" sz="1800" dirty="0" smtClean="0"/>
              <a:t>RES-529 was tested in a doxycycline (dox) induced lung cancer model (EGFR [L858R/T790M]).  Mice began IP injections of RES-529 concurrent with dox in a prevention modality study.</a:t>
            </a:r>
          </a:p>
        </p:txBody>
      </p:sp>
      <p:pic>
        <p:nvPicPr>
          <p:cNvPr id="4" name="Picture 3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669563" y="2540129"/>
            <a:ext cx="7966164" cy="4033501"/>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xmlns="" val="31410996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
            </a:r>
            <a:br>
              <a:rPr lang="en-US" dirty="0" smtClean="0"/>
            </a:br>
            <a:endParaRPr lang="en-US" dirty="0"/>
          </a:p>
        </p:txBody>
      </p:sp>
      <p:pic>
        <p:nvPicPr>
          <p:cNvPr id="4" name="Picture 3" descr="cid:8BBCEC01-D76F-450F-BF00-6C79949076D1"/>
          <p:cNvPicPr/>
          <p:nvPr/>
        </p:nvPicPr>
        <p:blipFill>
          <a:blip r:embed="rId3" r:link="rId4" cstate="print">
            <a:extLst>
              <a:ext uri="{28A0092B-C50C-407E-A947-70E740481C1C}">
                <a14:useLocalDpi xmlns:a14="http://schemas.microsoft.com/office/drawing/2010/main" xmlns="" val="0"/>
              </a:ext>
            </a:extLst>
          </a:blip>
          <a:srcRect/>
          <a:stretch>
            <a:fillRect/>
          </a:stretch>
        </p:blipFill>
        <p:spPr bwMode="auto">
          <a:xfrm>
            <a:off x="2374710" y="2616959"/>
            <a:ext cx="4162568" cy="1624083"/>
          </a:xfrm>
          <a:prstGeom prst="rect">
            <a:avLst/>
          </a:prstGeom>
          <a:noFill/>
          <a:ln>
            <a:noFill/>
          </a:ln>
        </p:spPr>
      </p:pic>
    </p:spTree>
    <p:extLst>
      <p:ext uri="{BB962C8B-B14F-4D97-AF65-F5344CB8AC3E}">
        <p14:creationId xmlns:p14="http://schemas.microsoft.com/office/powerpoint/2010/main" xmlns="" val="4024143381"/>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38125" y="1803041"/>
            <a:ext cx="8905875" cy="4302193"/>
          </a:xfrm>
        </p:spPr>
        <p:txBody>
          <a:bodyPr>
            <a:noAutofit/>
          </a:bodyPr>
          <a:lstStyle/>
          <a:p>
            <a:pPr>
              <a:spcBef>
                <a:spcPts val="0"/>
              </a:spcBef>
              <a:buClr>
                <a:schemeClr val="tx2"/>
              </a:buClr>
            </a:pPr>
            <a:r>
              <a:rPr lang="en-US" sz="2400" b="1" dirty="0" smtClean="0">
                <a:cs typeface="Arial" pitchFamily="34" charset="0"/>
              </a:rPr>
              <a:t>Stephen M. Simes - Chief </a:t>
            </a:r>
            <a:r>
              <a:rPr lang="en-US" sz="2400" b="1" dirty="0">
                <a:cs typeface="Arial" pitchFamily="34" charset="0"/>
              </a:rPr>
              <a:t>E</a:t>
            </a:r>
            <a:r>
              <a:rPr lang="en-US" sz="2400" b="1" dirty="0" smtClean="0">
                <a:cs typeface="Arial" pitchFamily="34" charset="0"/>
              </a:rPr>
              <a:t>xecutive </a:t>
            </a:r>
            <a:r>
              <a:rPr lang="en-US" sz="2400" b="1" dirty="0">
                <a:cs typeface="Arial" pitchFamily="34" charset="0"/>
              </a:rPr>
              <a:t>O</a:t>
            </a:r>
            <a:r>
              <a:rPr lang="en-US" sz="2400" b="1" dirty="0" smtClean="0">
                <a:cs typeface="Arial" pitchFamily="34" charset="0"/>
              </a:rPr>
              <a:t>fficer</a:t>
            </a:r>
          </a:p>
          <a:p>
            <a:pPr lvl="1">
              <a:spcBef>
                <a:spcPts val="0"/>
              </a:spcBef>
              <a:buClr>
                <a:schemeClr val="tx2"/>
              </a:buClr>
            </a:pPr>
            <a:r>
              <a:rPr lang="en-US" sz="2000" dirty="0" smtClean="0">
                <a:cs typeface="Arial" pitchFamily="34" charset="0"/>
              </a:rPr>
              <a:t>BioSante, Unimed, Bio-Technology General, Gynex, Searle</a:t>
            </a:r>
          </a:p>
          <a:p>
            <a:pPr>
              <a:spcBef>
                <a:spcPts val="1200"/>
              </a:spcBef>
              <a:buClr>
                <a:schemeClr val="tx2"/>
              </a:buClr>
            </a:pPr>
            <a:r>
              <a:rPr lang="en-US" sz="2400" dirty="0">
                <a:cs typeface="Arial" pitchFamily="34" charset="0"/>
              </a:rPr>
              <a:t>Phillip B. Donenberg, CPA – Chief Financial Officer</a:t>
            </a:r>
          </a:p>
          <a:p>
            <a:pPr marL="742950" lvl="2" indent="-342900">
              <a:spcBef>
                <a:spcPts val="0"/>
              </a:spcBef>
              <a:buClr>
                <a:schemeClr val="tx2"/>
              </a:buClr>
            </a:pPr>
            <a:r>
              <a:rPr lang="en-US" sz="2000" dirty="0">
                <a:cs typeface="Arial" pitchFamily="34" charset="0"/>
              </a:rPr>
              <a:t>BioSante, Unimed, Gynex</a:t>
            </a:r>
          </a:p>
          <a:p>
            <a:pPr>
              <a:spcBef>
                <a:spcPts val="1200"/>
              </a:spcBef>
              <a:buClr>
                <a:schemeClr val="tx2"/>
              </a:buClr>
            </a:pPr>
            <a:r>
              <a:rPr lang="en-US" sz="2400" dirty="0">
                <a:cs typeface="Arial" pitchFamily="34" charset="0"/>
              </a:rPr>
              <a:t>Mark Weinberg, MD, MBA – Senior VP, Clinical Development</a:t>
            </a:r>
          </a:p>
          <a:p>
            <a:pPr lvl="1">
              <a:spcBef>
                <a:spcPts val="0"/>
              </a:spcBef>
              <a:buClr>
                <a:schemeClr val="tx2"/>
              </a:buClr>
            </a:pPr>
            <a:r>
              <a:rPr lang="en-US" sz="2000" dirty="0">
                <a:cs typeface="Arial" pitchFamily="34" charset="0"/>
              </a:rPr>
              <a:t>Astellas, Lundbeck, Ovation, Takeda, Abbott</a:t>
            </a:r>
          </a:p>
          <a:p>
            <a:pPr marL="0" indent="0">
              <a:buClr>
                <a:schemeClr val="tx2"/>
              </a:buClr>
              <a:buNone/>
            </a:pPr>
            <a:endParaRPr lang="en-US" sz="1800" dirty="0" smtClean="0">
              <a:cs typeface="Arial" pitchFamily="34" charset="0"/>
            </a:endParaRPr>
          </a:p>
        </p:txBody>
      </p:sp>
      <p:sp>
        <p:nvSpPr>
          <p:cNvPr id="10" name="Title 1"/>
          <p:cNvSpPr txBox="1">
            <a:spLocks/>
          </p:cNvSpPr>
          <p:nvPr/>
        </p:nvSpPr>
        <p:spPr>
          <a:xfrm>
            <a:off x="457200" y="576942"/>
            <a:ext cx="8229600" cy="489857"/>
          </a:xfrm>
          <a:prstGeom prst="rect">
            <a:avLst/>
          </a:prstGeom>
        </p:spPr>
        <p:txBody>
          <a:bodyPr anchor="ctr"/>
          <a:lstStyle/>
          <a:p>
            <a:pPr>
              <a:defRPr/>
            </a:pPr>
            <a:r>
              <a:rPr lang="en-US" sz="3200" b="1" dirty="0" smtClean="0">
                <a:solidFill>
                  <a:srgbClr val="1F497D"/>
                </a:solidFill>
                <a:latin typeface="Calibri"/>
              </a:rPr>
              <a:t>Experienced Management Team  </a:t>
            </a:r>
            <a:r>
              <a:rPr lang="en-US" sz="3200" b="1" dirty="0" smtClean="0">
                <a:solidFill>
                  <a:srgbClr val="1F497D"/>
                </a:solidFill>
                <a:latin typeface="+mj-lt"/>
                <a:ea typeface="+mj-ea"/>
              </a:rPr>
              <a:t> </a:t>
            </a:r>
            <a:endParaRPr lang="en-US" sz="3200" b="1" dirty="0">
              <a:solidFill>
                <a:srgbClr val="1F497D"/>
              </a:solidFill>
              <a:latin typeface="+mj-lt"/>
              <a:ea typeface="+mj-ea"/>
            </a:endParaRPr>
          </a:p>
        </p:txBody>
      </p:sp>
    </p:spTree>
    <p:extLst>
      <p:ext uri="{BB962C8B-B14F-4D97-AF65-F5344CB8AC3E}">
        <p14:creationId xmlns:p14="http://schemas.microsoft.com/office/powerpoint/2010/main" xmlns="" val="105310186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1884" y="274638"/>
            <a:ext cx="8084916" cy="1143000"/>
          </a:xfrm>
        </p:spPr>
        <p:txBody>
          <a:bodyPr/>
          <a:lstStyle/>
          <a:p>
            <a:pPr algn="l"/>
            <a:r>
              <a:rPr lang="en-US" sz="3200" b="1" dirty="0" smtClean="0">
                <a:solidFill>
                  <a:srgbClr val="1F497D"/>
                </a:solidFill>
                <a:latin typeface="Calibri"/>
                <a:ea typeface="+mn-ea"/>
                <a:cs typeface="Arial" charset="0"/>
              </a:rPr>
              <a:t>Strong Board </a:t>
            </a:r>
            <a:r>
              <a:rPr lang="en-US" sz="3200" b="1" dirty="0">
                <a:solidFill>
                  <a:srgbClr val="1F497D"/>
                </a:solidFill>
                <a:latin typeface="Calibri"/>
                <a:ea typeface="+mn-ea"/>
                <a:cs typeface="Arial" charset="0"/>
              </a:rPr>
              <a:t>of Director</a:t>
            </a:r>
            <a:r>
              <a:rPr lang="en-US" sz="3200" b="1" dirty="0">
                <a:solidFill>
                  <a:srgbClr val="1F497D"/>
                </a:solidFill>
                <a:cs typeface="Arial" charset="0"/>
              </a:rPr>
              <a:t>s	</a:t>
            </a:r>
          </a:p>
        </p:txBody>
      </p:sp>
      <p:sp>
        <p:nvSpPr>
          <p:cNvPr id="3" name="Content Placeholder 2"/>
          <p:cNvSpPr>
            <a:spLocks noGrp="1"/>
          </p:cNvSpPr>
          <p:nvPr>
            <p:ph idx="1"/>
          </p:nvPr>
        </p:nvSpPr>
        <p:spPr>
          <a:xfrm>
            <a:off x="457200" y="1596980"/>
            <a:ext cx="8229600" cy="5127376"/>
          </a:xfrm>
        </p:spPr>
        <p:txBody>
          <a:bodyPr/>
          <a:lstStyle/>
          <a:p>
            <a:pPr eaLnBrk="1" fontAlgn="ctr" hangingPunct="1"/>
            <a:r>
              <a:rPr lang="en-US" sz="2200" b="1" dirty="0" smtClean="0">
                <a:cs typeface="Arial" pitchFamily="34" charset="0"/>
              </a:rPr>
              <a:t>Sol </a:t>
            </a:r>
            <a:r>
              <a:rPr lang="en-US" sz="2200" b="1" dirty="0">
                <a:cs typeface="Arial" pitchFamily="34" charset="0"/>
              </a:rPr>
              <a:t>Barer, PhD - Chairman</a:t>
            </a:r>
          </a:p>
          <a:p>
            <a:pPr lvl="1" eaLnBrk="1" fontAlgn="auto" hangingPunct="1"/>
            <a:r>
              <a:rPr lang="en-US" sz="1600" dirty="0">
                <a:cs typeface="Arial" pitchFamily="34" charset="0"/>
              </a:rPr>
              <a:t>Former CEO &amp; Executive Chairman, and Chairman, Celgene </a:t>
            </a:r>
            <a:r>
              <a:rPr lang="en-US" sz="1600" dirty="0" smtClean="0">
                <a:cs typeface="Arial" pitchFamily="34" charset="0"/>
              </a:rPr>
              <a:t>Corporation</a:t>
            </a:r>
          </a:p>
          <a:p>
            <a:pPr lvl="1"/>
            <a:r>
              <a:rPr lang="en-US" sz="1600" dirty="0">
                <a:cs typeface="Arial" pitchFamily="34" charset="0"/>
              </a:rPr>
              <a:t>Board member Teva Pharmaceuticals, Aegerion Pharmaceuticals, Amicus Therapeutics</a:t>
            </a:r>
          </a:p>
          <a:p>
            <a:pPr lvl="1"/>
            <a:r>
              <a:rPr lang="en-US" sz="1600" dirty="0">
                <a:cs typeface="Arial" pitchFamily="34" charset="0"/>
              </a:rPr>
              <a:t>Chairman of Medgenics, InspireMD and Contrafect Corporation</a:t>
            </a:r>
          </a:p>
          <a:p>
            <a:pPr eaLnBrk="1" fontAlgn="ctr" hangingPunct="1"/>
            <a:r>
              <a:rPr lang="en-US" sz="2200" dirty="0" smtClean="0">
                <a:cs typeface="Arial" pitchFamily="34" charset="0"/>
              </a:rPr>
              <a:t>Isaac </a:t>
            </a:r>
            <a:r>
              <a:rPr lang="en-US" sz="2200" dirty="0">
                <a:cs typeface="Arial" pitchFamily="34" charset="0"/>
              </a:rPr>
              <a:t>Blech - Vice-Chairman</a:t>
            </a:r>
          </a:p>
          <a:p>
            <a:pPr lvl="1" eaLnBrk="1" fontAlgn="auto" hangingPunct="1"/>
            <a:r>
              <a:rPr lang="en-US" sz="1600" dirty="0">
                <a:cs typeface="Arial" pitchFamily="34" charset="0"/>
              </a:rPr>
              <a:t>Leading biotechnology entrepreneur and investor </a:t>
            </a:r>
          </a:p>
          <a:p>
            <a:pPr lvl="1" eaLnBrk="1" fontAlgn="auto" hangingPunct="1"/>
            <a:r>
              <a:rPr lang="en-US" sz="1600" dirty="0">
                <a:cs typeface="Arial" pitchFamily="34" charset="0"/>
              </a:rPr>
              <a:t>Genetic Systems, Nova, Celgene, ICOS, Texas BioTechnology, Pathogenesis</a:t>
            </a:r>
          </a:p>
          <a:p>
            <a:pPr eaLnBrk="1" fontAlgn="ctr" hangingPunct="1"/>
            <a:r>
              <a:rPr lang="en-US" sz="2200" dirty="0">
                <a:cs typeface="Arial" pitchFamily="34" charset="0"/>
              </a:rPr>
              <a:t>Stephen M. Simes – CEO</a:t>
            </a:r>
          </a:p>
          <a:p>
            <a:pPr lvl="1" eaLnBrk="1" fontAlgn="auto" hangingPunct="1"/>
            <a:r>
              <a:rPr lang="en-US" sz="1600" dirty="0">
                <a:cs typeface="Arial" pitchFamily="34" charset="0"/>
              </a:rPr>
              <a:t>BioSante, Unimed, Bio-Technology General, Gynex, Searle</a:t>
            </a:r>
          </a:p>
          <a:p>
            <a:r>
              <a:rPr lang="en-US" sz="2200" dirty="0">
                <a:cs typeface="Arial" pitchFamily="34" charset="0"/>
              </a:rPr>
              <a:t>Rex Bright </a:t>
            </a:r>
          </a:p>
          <a:p>
            <a:pPr lvl="1"/>
            <a:r>
              <a:rPr lang="en-US" sz="1600" dirty="0">
                <a:cs typeface="Arial" pitchFamily="34" charset="0"/>
              </a:rPr>
              <a:t>SkinMedica, J&amp;J, GlaxoSmithKline, Allergan</a:t>
            </a:r>
          </a:p>
          <a:p>
            <a:r>
              <a:rPr lang="en-US" sz="2200" dirty="0">
                <a:cs typeface="Arial" pitchFamily="34" charset="0"/>
              </a:rPr>
              <a:t>Nelson Stacks </a:t>
            </a:r>
          </a:p>
          <a:p>
            <a:pPr lvl="1"/>
            <a:r>
              <a:rPr lang="en-US" sz="1600" dirty="0" smtClean="0">
                <a:cs typeface="Arial" pitchFamily="34" charset="0"/>
              </a:rPr>
              <a:t>Waveguide Corporation</a:t>
            </a:r>
            <a:endParaRPr lang="en-US" sz="1600" dirty="0">
              <a:cs typeface="Arial" pitchFamily="34" charset="0"/>
            </a:endParaRPr>
          </a:p>
        </p:txBody>
      </p:sp>
    </p:spTree>
    <p:extLst>
      <p:ext uri="{BB962C8B-B14F-4D97-AF65-F5344CB8AC3E}">
        <p14:creationId xmlns:p14="http://schemas.microsoft.com/office/powerpoint/2010/main" xmlns="" val="285553555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275130" y="1737785"/>
          <a:ext cx="8301075" cy="4197428"/>
        </p:xfrm>
        <a:graphic>
          <a:graphicData uri="http://schemas.openxmlformats.org/drawingml/2006/table">
            <a:tbl>
              <a:tblPr firstRow="1" bandRow="1">
                <a:tableStyleId>{F5AB1C69-6EDB-4FF4-983F-18BD219EF322}</a:tableStyleId>
              </a:tblPr>
              <a:tblGrid>
                <a:gridCol w="259901"/>
                <a:gridCol w="2906163"/>
                <a:gridCol w="1381932"/>
                <a:gridCol w="1900192"/>
                <a:gridCol w="1852887"/>
              </a:tblGrid>
              <a:tr h="431660">
                <a:tc gridSpan="2">
                  <a:txBody>
                    <a:bodyPr/>
                    <a:lstStyle/>
                    <a:p>
                      <a:r>
                        <a:rPr lang="en-US" b="1" dirty="0" smtClean="0">
                          <a:solidFill>
                            <a:schemeClr val="tx1"/>
                          </a:solidFill>
                          <a:latin typeface="Arial Narrow" panose="020B0606020202030204" pitchFamily="34" charset="0"/>
                        </a:rPr>
                        <a:t>Program / Therapeutic Area</a:t>
                      </a:r>
                      <a:endParaRPr lang="en-US" dirty="0">
                        <a:solidFill>
                          <a:schemeClr val="tx1"/>
                        </a:solidFill>
                        <a:latin typeface="Arial Narrow" panose="020B0606020202030204" pitchFamily="34" charset="0"/>
                      </a:endParaRPr>
                    </a:p>
                  </a:txBody>
                  <a:tcPr>
                    <a:lnL w="12700" cmpd="sng">
                      <a:noFill/>
                    </a:lnL>
                    <a:lnR w="12700" cap="flat" cmpd="sng" algn="ctr">
                      <a:noFill/>
                      <a:prstDash val="sysDot"/>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en-US" dirty="0"/>
                    </a:p>
                  </a:txBody>
                  <a:tcPr>
                    <a:lnR w="12700" cap="flat" cmpd="sng" algn="ctr">
                      <a:solidFill>
                        <a:schemeClr val="tx1">
                          <a:lumMod val="50000"/>
                          <a:lumOff val="50000"/>
                        </a:schemeClr>
                      </a:solidFill>
                      <a:prstDash val="sysDot"/>
                      <a:round/>
                      <a:headEnd type="none" w="med" len="med"/>
                      <a:tailEnd type="none" w="med" len="med"/>
                    </a:lnR>
                    <a:lnB w="12700" cap="flat" cmpd="sng" algn="ctr">
                      <a:solidFill>
                        <a:schemeClr val="tx1">
                          <a:lumMod val="50000"/>
                          <a:lumOff val="50000"/>
                        </a:schemeClr>
                      </a:solidFill>
                      <a:prstDash val="solid"/>
                      <a:round/>
                      <a:headEnd type="none" w="med" len="med"/>
                      <a:tailEnd type="none" w="med" len="med"/>
                    </a:lnB>
                  </a:tcPr>
                </a:tc>
                <a:tc>
                  <a:txBody>
                    <a:bodyPr/>
                    <a:lstStyle/>
                    <a:p>
                      <a:pPr algn="ctr"/>
                      <a:r>
                        <a:rPr lang="en-US" dirty="0" smtClean="0">
                          <a:solidFill>
                            <a:schemeClr val="tx1"/>
                          </a:solidFill>
                          <a:latin typeface="Arial Narrow" panose="020B0606020202030204" pitchFamily="34" charset="0"/>
                        </a:rPr>
                        <a:t>2014</a:t>
                      </a:r>
                      <a:endParaRPr lang="en-US" dirty="0">
                        <a:solidFill>
                          <a:schemeClr val="tx1"/>
                        </a:solidFill>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latin typeface="Arial Narrow" panose="020B0606020202030204" pitchFamily="34" charset="0"/>
                        </a:rPr>
                        <a:t>2015</a:t>
                      </a:r>
                      <a:endParaRPr lang="en-US" dirty="0">
                        <a:solidFill>
                          <a:schemeClr val="tx1"/>
                        </a:solidFill>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dirty="0" smtClean="0">
                          <a:solidFill>
                            <a:schemeClr val="tx1"/>
                          </a:solidFill>
                          <a:latin typeface="Arial Narrow" panose="020B0606020202030204" pitchFamily="34" charset="0"/>
                        </a:rPr>
                        <a:t>2016</a:t>
                      </a:r>
                      <a:endParaRPr lang="en-US" dirty="0">
                        <a:solidFill>
                          <a:schemeClr val="tx1"/>
                        </a:solidFill>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255256">
                <a:tc rowSpan="2">
                  <a:txBody>
                    <a:bodyPr/>
                    <a:lstStyle/>
                    <a:p>
                      <a:pPr algn="ctr"/>
                      <a:r>
                        <a:rPr lang="en-US" b="1" dirty="0" smtClean="0">
                          <a:solidFill>
                            <a:schemeClr val="bg1"/>
                          </a:solidFill>
                          <a:latin typeface="Arial Narrow" panose="020B0606020202030204" pitchFamily="34" charset="0"/>
                        </a:rPr>
                        <a:t>RES-529</a:t>
                      </a:r>
                      <a:endParaRPr lang="en-US" b="1" dirty="0">
                        <a:solidFill>
                          <a:schemeClr val="bg1"/>
                        </a:solidFill>
                        <a:latin typeface="Arial Narrow" panose="020B0606020202030204" pitchFamily="34" charset="0"/>
                      </a:endParaRP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50000"/>
                      </a:schemeClr>
                    </a:solidFill>
                  </a:tcPr>
                </a:tc>
                <a:tc>
                  <a:txBody>
                    <a:bodyPr/>
                    <a:lstStyle/>
                    <a:p>
                      <a:r>
                        <a:rPr lang="en-US" b="1" dirty="0" smtClean="0">
                          <a:solidFill>
                            <a:srgbClr val="96BDDE"/>
                          </a:solidFill>
                          <a:latin typeface="Arial Narrow" panose="020B0606020202030204" pitchFamily="34" charset="0"/>
                        </a:rPr>
                        <a:t>OPHTHALMOLOGY</a:t>
                      </a:r>
                    </a:p>
                    <a:p>
                      <a:endParaRPr lang="en-US" dirty="0" smtClean="0">
                        <a:latin typeface="Arial Narrow" panose="020B0606020202030204" pitchFamily="34" charset="0"/>
                      </a:endParaRPr>
                    </a:p>
                    <a:p>
                      <a:pPr marL="227013" indent="0" algn="l"/>
                      <a:r>
                        <a:rPr lang="en-US" sz="1600" b="0" dirty="0" smtClean="0">
                          <a:latin typeface="Arial Narrow" panose="020B0606020202030204" pitchFamily="34" charset="0"/>
                        </a:rPr>
                        <a:t>Age-Related</a:t>
                      </a:r>
                      <a:r>
                        <a:rPr lang="en-US" sz="1600" b="0" baseline="0" dirty="0" smtClean="0">
                          <a:latin typeface="Arial Narrow" panose="020B0606020202030204" pitchFamily="34" charset="0"/>
                        </a:rPr>
                        <a:t> Macular Degeneration (AMD)</a:t>
                      </a:r>
                      <a:endParaRPr lang="en-US" sz="1600" b="0" dirty="0">
                        <a:latin typeface="Arial Narrow" panose="020B0606020202030204" pitchFamily="34" charset="0"/>
                      </a:endParaRPr>
                    </a:p>
                  </a:txBody>
                  <a:tcPr marL="45720" marR="0">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255256">
                <a:tc vMerge="1">
                  <a:txBody>
                    <a:bodyPr/>
                    <a:lstStyle/>
                    <a:p>
                      <a:pPr algn="ctr"/>
                      <a:endParaRPr lang="en-US" b="1" dirty="0">
                        <a:solidFill>
                          <a:schemeClr val="bg1"/>
                        </a:solidFill>
                        <a:latin typeface="Arial Narrow" panose="020B0606020202030204" pitchFamily="34" charset="0"/>
                      </a:endParaRPr>
                    </a:p>
                  </a:txBody>
                  <a:tcPr vert="vert27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lumMod val="50000"/>
                          <a:lumOff val="50000"/>
                        </a:schemeClr>
                      </a:solidFill>
                      <a:prstDash val="solid"/>
                      <a:round/>
                      <a:headEnd type="none" w="med" len="med"/>
                      <a:tailEnd type="none" w="med" len="med"/>
                    </a:lnT>
                    <a:lnB w="12700" cap="flat" cmpd="sng" algn="ctr">
                      <a:solidFill>
                        <a:schemeClr val="tx1">
                          <a:lumMod val="50000"/>
                          <a:lumOff val="50000"/>
                        </a:schemeClr>
                      </a:solidFill>
                      <a:prstDash val="solid"/>
                      <a:round/>
                      <a:headEnd type="none" w="med" len="med"/>
                      <a:tailEnd type="none" w="med" len="med"/>
                    </a:lnB>
                    <a:solidFill>
                      <a:srgbClr val="002060"/>
                    </a:solidFill>
                  </a:tcPr>
                </a:tc>
                <a:tc>
                  <a:txBody>
                    <a:bodyPr/>
                    <a:lstStyle/>
                    <a:p>
                      <a:r>
                        <a:rPr lang="en-US" b="1" dirty="0" smtClean="0">
                          <a:solidFill>
                            <a:srgbClr val="96BDDE"/>
                          </a:solidFill>
                          <a:latin typeface="Arial Narrow" panose="020B0606020202030204" pitchFamily="34" charset="0"/>
                        </a:rPr>
                        <a:t>ONCOLOGY</a:t>
                      </a:r>
                    </a:p>
                    <a:p>
                      <a:pPr marL="227013" indent="0" algn="l"/>
                      <a:r>
                        <a:rPr lang="en-US" sz="1600" b="0" dirty="0" smtClean="0">
                          <a:latin typeface="Arial Narrow" panose="020B0606020202030204" pitchFamily="34" charset="0"/>
                        </a:rPr>
                        <a:t>Glioblastoma</a:t>
                      </a:r>
                      <a:r>
                        <a:rPr lang="en-US" sz="1600" b="0" baseline="0" dirty="0" smtClean="0">
                          <a:latin typeface="Arial Narrow" panose="020B0606020202030204" pitchFamily="34" charset="0"/>
                        </a:rPr>
                        <a:t> Multiforme (GBM)</a:t>
                      </a:r>
                      <a:endParaRPr lang="en-US" sz="1600" b="0" dirty="0">
                        <a:latin typeface="Arial Narrow" panose="020B0606020202030204" pitchFamily="34" charset="0"/>
                      </a:endParaRPr>
                    </a:p>
                  </a:txBody>
                  <a:tcPr marL="45720" marR="0">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125525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latin typeface="Arial Narrow" panose="020B0606020202030204" pitchFamily="34" charset="0"/>
                        </a:rPr>
                        <a:t>RES-440</a:t>
                      </a:r>
                    </a:p>
                  </a:txBody>
                  <a:tcPr vert="vert27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tx2">
                        <a:lumMod val="75000"/>
                      </a:schemeClr>
                    </a:solidFill>
                  </a:tcPr>
                </a:tc>
                <a:tc>
                  <a:txBody>
                    <a:bodyPr/>
                    <a:lstStyle/>
                    <a:p>
                      <a:r>
                        <a:rPr lang="en-US" b="1" dirty="0" smtClean="0">
                          <a:solidFill>
                            <a:srgbClr val="96BDDE"/>
                          </a:solidFill>
                          <a:latin typeface="Arial Narrow" panose="020B0606020202030204" pitchFamily="34" charset="0"/>
                        </a:rPr>
                        <a:t>DERMATOLOGY</a:t>
                      </a:r>
                    </a:p>
                    <a:p>
                      <a:pPr marL="227013" indent="0"/>
                      <a:r>
                        <a:rPr lang="en-US" sz="1600" b="0" dirty="0" smtClean="0">
                          <a:latin typeface="Arial Narrow" panose="020B0606020202030204" pitchFamily="34" charset="0"/>
                        </a:rPr>
                        <a:t>Acne</a:t>
                      </a:r>
                      <a:endParaRPr lang="en-US" sz="1600" b="0" dirty="0">
                        <a:latin typeface="Arial Narrow" panose="020B0606020202030204" pitchFamily="34" charset="0"/>
                      </a:endParaRPr>
                    </a:p>
                  </a:txBody>
                  <a:tcPr marL="45720" marR="0">
                    <a:lnL w="12700" cap="flat" cmpd="sng" algn="ctr">
                      <a:noFill/>
                      <a:prstDash val="solid"/>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dirty="0">
                        <a:latin typeface="Arial Narrow" panose="020B0606020202030204" pitchFamily="34" charset="0"/>
                      </a:endParaRPr>
                    </a:p>
                  </a:txBody>
                  <a:tcPr>
                    <a:lnL w="12700" cap="flat" cmpd="sng" algn="ctr">
                      <a:no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bl>
          </a:graphicData>
        </a:graphic>
      </p:graphicFrame>
      <p:cxnSp>
        <p:nvCxnSpPr>
          <p:cNvPr id="5" name="Straight Connector 4"/>
          <p:cNvCxnSpPr/>
          <p:nvPr/>
        </p:nvCxnSpPr>
        <p:spPr>
          <a:xfrm>
            <a:off x="4830941" y="1548344"/>
            <a:ext cx="0" cy="4386869"/>
          </a:xfrm>
          <a:prstGeom prst="line">
            <a:avLst/>
          </a:prstGeom>
          <a:ln w="12700">
            <a:solidFill>
              <a:srgbClr val="96BDDE"/>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8568117" y="1540252"/>
            <a:ext cx="0" cy="4394961"/>
          </a:xfrm>
          <a:prstGeom prst="line">
            <a:avLst/>
          </a:prstGeom>
          <a:ln w="12700">
            <a:solidFill>
              <a:srgbClr val="96BDDE"/>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715041" y="1540252"/>
            <a:ext cx="0" cy="4394961"/>
          </a:xfrm>
          <a:prstGeom prst="line">
            <a:avLst/>
          </a:prstGeom>
          <a:ln w="12700">
            <a:solidFill>
              <a:srgbClr val="96BDDE"/>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550259" y="3388675"/>
            <a:ext cx="8229600" cy="0"/>
          </a:xfrm>
          <a:prstGeom prst="line">
            <a:avLst/>
          </a:prstGeom>
          <a:ln w="12700">
            <a:solidFill>
              <a:srgbClr val="96BDDE"/>
            </a:solidFill>
            <a:prstDash val="sysDot"/>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462039" y="1548344"/>
            <a:ext cx="0" cy="4386869"/>
          </a:xfrm>
          <a:prstGeom prst="line">
            <a:avLst/>
          </a:prstGeom>
          <a:ln w="12700">
            <a:solidFill>
              <a:srgbClr val="96BDDE"/>
            </a:solidFill>
          </a:ln>
        </p:spPr>
        <p:style>
          <a:lnRef idx="1">
            <a:schemeClr val="accent1"/>
          </a:lnRef>
          <a:fillRef idx="0">
            <a:schemeClr val="accent1"/>
          </a:fillRef>
          <a:effectRef idx="0">
            <a:schemeClr val="accent1"/>
          </a:effectRef>
          <a:fontRef idx="minor">
            <a:schemeClr val="tx1"/>
          </a:fontRef>
        </p:style>
      </p:cxnSp>
      <p:sp>
        <p:nvSpPr>
          <p:cNvPr id="10" name="Chevron 43"/>
          <p:cNvSpPr/>
          <p:nvPr/>
        </p:nvSpPr>
        <p:spPr>
          <a:xfrm>
            <a:off x="3462039" y="2425865"/>
            <a:ext cx="1145332" cy="365760"/>
          </a:xfrm>
          <a:custGeom>
            <a:avLst/>
            <a:gdLst>
              <a:gd name="connsiteX0" fmla="*/ 0 w 1142096"/>
              <a:gd name="connsiteY0" fmla="*/ 0 h 365760"/>
              <a:gd name="connsiteX1" fmla="*/ 959216 w 1142096"/>
              <a:gd name="connsiteY1" fmla="*/ 0 h 365760"/>
              <a:gd name="connsiteX2" fmla="*/ 1142096 w 1142096"/>
              <a:gd name="connsiteY2" fmla="*/ 182880 h 365760"/>
              <a:gd name="connsiteX3" fmla="*/ 959216 w 1142096"/>
              <a:gd name="connsiteY3" fmla="*/ 365760 h 365760"/>
              <a:gd name="connsiteX4" fmla="*/ 0 w 1142096"/>
              <a:gd name="connsiteY4" fmla="*/ 365760 h 365760"/>
              <a:gd name="connsiteX5" fmla="*/ 182880 w 1142096"/>
              <a:gd name="connsiteY5" fmla="*/ 182880 h 365760"/>
              <a:gd name="connsiteX6" fmla="*/ 0 w 1142096"/>
              <a:gd name="connsiteY6" fmla="*/ 0 h 365760"/>
              <a:gd name="connsiteX0" fmla="*/ 0 w 1142096"/>
              <a:gd name="connsiteY0" fmla="*/ 0 h 365760"/>
              <a:gd name="connsiteX1" fmla="*/ 1137240 w 1142096"/>
              <a:gd name="connsiteY1" fmla="*/ 0 h 365760"/>
              <a:gd name="connsiteX2" fmla="*/ 1142096 w 1142096"/>
              <a:gd name="connsiteY2" fmla="*/ 182880 h 365760"/>
              <a:gd name="connsiteX3" fmla="*/ 959216 w 1142096"/>
              <a:gd name="connsiteY3" fmla="*/ 365760 h 365760"/>
              <a:gd name="connsiteX4" fmla="*/ 0 w 1142096"/>
              <a:gd name="connsiteY4" fmla="*/ 365760 h 365760"/>
              <a:gd name="connsiteX5" fmla="*/ 182880 w 1142096"/>
              <a:gd name="connsiteY5" fmla="*/ 182880 h 365760"/>
              <a:gd name="connsiteX6" fmla="*/ 0 w 1142096"/>
              <a:gd name="connsiteY6" fmla="*/ 0 h 365760"/>
              <a:gd name="connsiteX0" fmla="*/ 0 w 1145332"/>
              <a:gd name="connsiteY0" fmla="*/ 0 h 365760"/>
              <a:gd name="connsiteX1" fmla="*/ 1137240 w 1145332"/>
              <a:gd name="connsiteY1" fmla="*/ 0 h 365760"/>
              <a:gd name="connsiteX2" fmla="*/ 1142096 w 1145332"/>
              <a:gd name="connsiteY2" fmla="*/ 182880 h 365760"/>
              <a:gd name="connsiteX3" fmla="*/ 1145332 w 1145332"/>
              <a:gd name="connsiteY3" fmla="*/ 365760 h 365760"/>
              <a:gd name="connsiteX4" fmla="*/ 0 w 1145332"/>
              <a:gd name="connsiteY4" fmla="*/ 365760 h 365760"/>
              <a:gd name="connsiteX5" fmla="*/ 182880 w 1145332"/>
              <a:gd name="connsiteY5" fmla="*/ 182880 h 365760"/>
              <a:gd name="connsiteX6" fmla="*/ 0 w 1145332"/>
              <a:gd name="connsiteY6" fmla="*/ 0 h 365760"/>
              <a:gd name="connsiteX0" fmla="*/ 0 w 1145332"/>
              <a:gd name="connsiteY0" fmla="*/ 0 h 365760"/>
              <a:gd name="connsiteX1" fmla="*/ 1145332 w 1145332"/>
              <a:gd name="connsiteY1" fmla="*/ 0 h 365760"/>
              <a:gd name="connsiteX2" fmla="*/ 1142096 w 1145332"/>
              <a:gd name="connsiteY2" fmla="*/ 182880 h 365760"/>
              <a:gd name="connsiteX3" fmla="*/ 1145332 w 1145332"/>
              <a:gd name="connsiteY3" fmla="*/ 365760 h 365760"/>
              <a:gd name="connsiteX4" fmla="*/ 0 w 1145332"/>
              <a:gd name="connsiteY4" fmla="*/ 365760 h 365760"/>
              <a:gd name="connsiteX5" fmla="*/ 182880 w 1145332"/>
              <a:gd name="connsiteY5" fmla="*/ 182880 h 365760"/>
              <a:gd name="connsiteX6" fmla="*/ 0 w 1145332"/>
              <a:gd name="connsiteY6" fmla="*/ 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332" h="365760">
                <a:moveTo>
                  <a:pt x="0" y="0"/>
                </a:moveTo>
                <a:lnTo>
                  <a:pt x="1145332" y="0"/>
                </a:lnTo>
                <a:cubicBezTo>
                  <a:pt x="1144253" y="60960"/>
                  <a:pt x="1143175" y="121920"/>
                  <a:pt x="1142096" y="182880"/>
                </a:cubicBezTo>
                <a:cubicBezTo>
                  <a:pt x="1143175" y="243840"/>
                  <a:pt x="1144253" y="304800"/>
                  <a:pt x="1145332" y="365760"/>
                </a:cubicBezTo>
                <a:lnTo>
                  <a:pt x="0" y="365760"/>
                </a:lnTo>
                <a:lnTo>
                  <a:pt x="182880" y="18288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smtClean="0">
                <a:solidFill>
                  <a:srgbClr val="FFFFFF"/>
                </a:solidFill>
                <a:latin typeface="Arial Narrow" panose="020B0606020202030204" pitchFamily="34" charset="0"/>
              </a:rPr>
              <a:t>Phase I IVR</a:t>
            </a:r>
            <a:endParaRPr lang="en-US" sz="1200" b="1" dirty="0">
              <a:solidFill>
                <a:srgbClr val="FFFFFF"/>
              </a:solidFill>
              <a:latin typeface="Arial Narrow" panose="020B0606020202030204" pitchFamily="34" charset="0"/>
            </a:endParaRPr>
          </a:p>
        </p:txBody>
      </p:sp>
      <p:sp>
        <p:nvSpPr>
          <p:cNvPr id="11" name="Pentagon 10"/>
          <p:cNvSpPr/>
          <p:nvPr/>
        </p:nvSpPr>
        <p:spPr>
          <a:xfrm>
            <a:off x="4706142" y="2586811"/>
            <a:ext cx="3221225" cy="457200"/>
          </a:xfrm>
          <a:prstGeom prst="homePlate">
            <a:avLst>
              <a:gd name="adj" fmla="val 0"/>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400"/>
              </a:lnSpc>
            </a:pPr>
            <a:r>
              <a:rPr lang="en-US" sz="1400" b="1" dirty="0" smtClean="0">
                <a:solidFill>
                  <a:srgbClr val="FFFFFF"/>
                </a:solidFill>
                <a:latin typeface="Arial Narrow" panose="020B0606020202030204" pitchFamily="34" charset="0"/>
              </a:rPr>
              <a:t>Formulation / Nonclinical</a:t>
            </a:r>
            <a:endParaRPr lang="en-US" sz="1400" b="1" dirty="0">
              <a:solidFill>
                <a:srgbClr val="FFFFFF"/>
              </a:solidFill>
              <a:latin typeface="Arial Narrow" panose="020B0606020202030204" pitchFamily="34" charset="0"/>
            </a:endParaRPr>
          </a:p>
        </p:txBody>
      </p:sp>
      <p:sp>
        <p:nvSpPr>
          <p:cNvPr id="12" name="Pentagon 11"/>
          <p:cNvSpPr/>
          <p:nvPr/>
        </p:nvSpPr>
        <p:spPr>
          <a:xfrm>
            <a:off x="7972022" y="2586811"/>
            <a:ext cx="965915" cy="457200"/>
          </a:xfrm>
          <a:prstGeom prst="homePlat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solidFill>
                  <a:srgbClr val="FFFFFF"/>
                </a:solidFill>
                <a:latin typeface="Arial Narrow" panose="020B0606020202030204" pitchFamily="34" charset="0"/>
              </a:rPr>
              <a:t>Phase I/II </a:t>
            </a:r>
            <a:br>
              <a:rPr lang="en-US" sz="1400" b="1" dirty="0" smtClean="0">
                <a:solidFill>
                  <a:srgbClr val="FFFFFF"/>
                </a:solidFill>
                <a:latin typeface="Arial Narrow" panose="020B0606020202030204" pitchFamily="34" charset="0"/>
              </a:rPr>
            </a:br>
            <a:r>
              <a:rPr lang="en-US" sz="1400" b="1" dirty="0" smtClean="0">
                <a:solidFill>
                  <a:srgbClr val="FFFFFF"/>
                </a:solidFill>
                <a:latin typeface="Arial Narrow" panose="020B0606020202030204" pitchFamily="34" charset="0"/>
              </a:rPr>
              <a:t>SubConj</a:t>
            </a:r>
            <a:endParaRPr lang="en-US" sz="1400" b="1" dirty="0">
              <a:solidFill>
                <a:srgbClr val="FFFFFF"/>
              </a:solidFill>
              <a:latin typeface="Arial Narrow" panose="020B0606020202030204" pitchFamily="34" charset="0"/>
            </a:endParaRPr>
          </a:p>
        </p:txBody>
      </p:sp>
      <p:sp>
        <p:nvSpPr>
          <p:cNvPr id="13" name="Rectangle 12"/>
          <p:cNvSpPr/>
          <p:nvPr/>
        </p:nvSpPr>
        <p:spPr>
          <a:xfrm>
            <a:off x="4698048" y="3770948"/>
            <a:ext cx="3229319" cy="457200"/>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ts val="1400"/>
              </a:lnSpc>
            </a:pPr>
            <a:r>
              <a:rPr lang="en-US" sz="1400" b="1" dirty="0" smtClean="0">
                <a:solidFill>
                  <a:srgbClr val="FFFFFF"/>
                </a:solidFill>
                <a:latin typeface="Arial Narrow" panose="020B0606020202030204" pitchFamily="34" charset="0"/>
              </a:rPr>
              <a:t>Formulation / Nonclinical</a:t>
            </a:r>
            <a:endParaRPr lang="en-US" sz="1400" b="1" dirty="0">
              <a:solidFill>
                <a:srgbClr val="FFFFFF"/>
              </a:solidFill>
              <a:latin typeface="Arial Narrow" panose="020B0606020202030204" pitchFamily="34" charset="0"/>
            </a:endParaRPr>
          </a:p>
        </p:txBody>
      </p:sp>
      <p:sp>
        <p:nvSpPr>
          <p:cNvPr id="14" name="Pentagon 13"/>
          <p:cNvSpPr/>
          <p:nvPr/>
        </p:nvSpPr>
        <p:spPr>
          <a:xfrm>
            <a:off x="7972022" y="3757126"/>
            <a:ext cx="965916" cy="457200"/>
          </a:xfrm>
          <a:prstGeom prst="homePlat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solidFill>
                  <a:srgbClr val="FFFFFF"/>
                </a:solidFill>
                <a:latin typeface="Arial Narrow" panose="020B0606020202030204" pitchFamily="34" charset="0"/>
              </a:rPr>
              <a:t>Phase I/II</a:t>
            </a:r>
            <a:endParaRPr lang="en-US" sz="1400" b="1" dirty="0">
              <a:solidFill>
                <a:srgbClr val="FFFFFF"/>
              </a:solidFill>
              <a:latin typeface="Arial Narrow" panose="020B0606020202030204" pitchFamily="34" charset="0"/>
            </a:endParaRPr>
          </a:p>
        </p:txBody>
      </p:sp>
      <p:sp>
        <p:nvSpPr>
          <p:cNvPr id="15" name="Pentagon 14"/>
          <p:cNvSpPr/>
          <p:nvPr/>
        </p:nvSpPr>
        <p:spPr>
          <a:xfrm>
            <a:off x="3521766" y="4946985"/>
            <a:ext cx="4405601" cy="457200"/>
          </a:xfrm>
          <a:prstGeom prst="homePlate">
            <a:avLst>
              <a:gd name="adj" fmla="val 0"/>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solidFill>
                  <a:srgbClr val="FFFFFF"/>
                </a:solidFill>
                <a:latin typeface="Arial Narrow" panose="020B0606020202030204" pitchFamily="34" charset="0"/>
              </a:rPr>
              <a:t>Formulation / Nonclinical</a:t>
            </a:r>
            <a:endParaRPr lang="en-US" sz="1400" b="1" dirty="0">
              <a:solidFill>
                <a:srgbClr val="FFFFFF"/>
              </a:solidFill>
              <a:latin typeface="Arial Narrow" panose="020B0606020202030204" pitchFamily="34" charset="0"/>
            </a:endParaRPr>
          </a:p>
        </p:txBody>
      </p:sp>
      <p:sp>
        <p:nvSpPr>
          <p:cNvPr id="16" name="Pentagon 15"/>
          <p:cNvSpPr/>
          <p:nvPr/>
        </p:nvSpPr>
        <p:spPr>
          <a:xfrm>
            <a:off x="7972022" y="4946985"/>
            <a:ext cx="965916" cy="457200"/>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400" b="1" dirty="0" smtClean="0">
                <a:solidFill>
                  <a:srgbClr val="FFFFFF"/>
                </a:solidFill>
                <a:latin typeface="Arial Narrow" panose="020B0606020202030204" pitchFamily="34" charset="0"/>
              </a:rPr>
              <a:t>Phase I/II</a:t>
            </a:r>
            <a:endParaRPr lang="en-US" sz="1400" b="1" dirty="0">
              <a:solidFill>
                <a:srgbClr val="FFFFFF"/>
              </a:solidFill>
              <a:latin typeface="Arial Narrow" panose="020B0606020202030204" pitchFamily="34" charset="0"/>
            </a:endParaRPr>
          </a:p>
        </p:txBody>
      </p:sp>
      <p:sp>
        <p:nvSpPr>
          <p:cNvPr id="19" name="Chevron 43"/>
          <p:cNvSpPr/>
          <p:nvPr/>
        </p:nvSpPr>
        <p:spPr>
          <a:xfrm>
            <a:off x="3462584" y="2847814"/>
            <a:ext cx="1145332" cy="365760"/>
          </a:xfrm>
          <a:custGeom>
            <a:avLst/>
            <a:gdLst>
              <a:gd name="connsiteX0" fmla="*/ 0 w 1142096"/>
              <a:gd name="connsiteY0" fmla="*/ 0 h 365760"/>
              <a:gd name="connsiteX1" fmla="*/ 959216 w 1142096"/>
              <a:gd name="connsiteY1" fmla="*/ 0 h 365760"/>
              <a:gd name="connsiteX2" fmla="*/ 1142096 w 1142096"/>
              <a:gd name="connsiteY2" fmla="*/ 182880 h 365760"/>
              <a:gd name="connsiteX3" fmla="*/ 959216 w 1142096"/>
              <a:gd name="connsiteY3" fmla="*/ 365760 h 365760"/>
              <a:gd name="connsiteX4" fmla="*/ 0 w 1142096"/>
              <a:gd name="connsiteY4" fmla="*/ 365760 h 365760"/>
              <a:gd name="connsiteX5" fmla="*/ 182880 w 1142096"/>
              <a:gd name="connsiteY5" fmla="*/ 182880 h 365760"/>
              <a:gd name="connsiteX6" fmla="*/ 0 w 1142096"/>
              <a:gd name="connsiteY6" fmla="*/ 0 h 365760"/>
              <a:gd name="connsiteX0" fmla="*/ 0 w 1142096"/>
              <a:gd name="connsiteY0" fmla="*/ 0 h 365760"/>
              <a:gd name="connsiteX1" fmla="*/ 1137240 w 1142096"/>
              <a:gd name="connsiteY1" fmla="*/ 0 h 365760"/>
              <a:gd name="connsiteX2" fmla="*/ 1142096 w 1142096"/>
              <a:gd name="connsiteY2" fmla="*/ 182880 h 365760"/>
              <a:gd name="connsiteX3" fmla="*/ 959216 w 1142096"/>
              <a:gd name="connsiteY3" fmla="*/ 365760 h 365760"/>
              <a:gd name="connsiteX4" fmla="*/ 0 w 1142096"/>
              <a:gd name="connsiteY4" fmla="*/ 365760 h 365760"/>
              <a:gd name="connsiteX5" fmla="*/ 182880 w 1142096"/>
              <a:gd name="connsiteY5" fmla="*/ 182880 h 365760"/>
              <a:gd name="connsiteX6" fmla="*/ 0 w 1142096"/>
              <a:gd name="connsiteY6" fmla="*/ 0 h 365760"/>
              <a:gd name="connsiteX0" fmla="*/ 0 w 1145332"/>
              <a:gd name="connsiteY0" fmla="*/ 0 h 365760"/>
              <a:gd name="connsiteX1" fmla="*/ 1137240 w 1145332"/>
              <a:gd name="connsiteY1" fmla="*/ 0 h 365760"/>
              <a:gd name="connsiteX2" fmla="*/ 1142096 w 1145332"/>
              <a:gd name="connsiteY2" fmla="*/ 182880 h 365760"/>
              <a:gd name="connsiteX3" fmla="*/ 1145332 w 1145332"/>
              <a:gd name="connsiteY3" fmla="*/ 365760 h 365760"/>
              <a:gd name="connsiteX4" fmla="*/ 0 w 1145332"/>
              <a:gd name="connsiteY4" fmla="*/ 365760 h 365760"/>
              <a:gd name="connsiteX5" fmla="*/ 182880 w 1145332"/>
              <a:gd name="connsiteY5" fmla="*/ 182880 h 365760"/>
              <a:gd name="connsiteX6" fmla="*/ 0 w 1145332"/>
              <a:gd name="connsiteY6" fmla="*/ 0 h 365760"/>
              <a:gd name="connsiteX0" fmla="*/ 0 w 1145332"/>
              <a:gd name="connsiteY0" fmla="*/ 0 h 365760"/>
              <a:gd name="connsiteX1" fmla="*/ 1145332 w 1145332"/>
              <a:gd name="connsiteY1" fmla="*/ 0 h 365760"/>
              <a:gd name="connsiteX2" fmla="*/ 1142096 w 1145332"/>
              <a:gd name="connsiteY2" fmla="*/ 182880 h 365760"/>
              <a:gd name="connsiteX3" fmla="*/ 1145332 w 1145332"/>
              <a:gd name="connsiteY3" fmla="*/ 365760 h 365760"/>
              <a:gd name="connsiteX4" fmla="*/ 0 w 1145332"/>
              <a:gd name="connsiteY4" fmla="*/ 365760 h 365760"/>
              <a:gd name="connsiteX5" fmla="*/ 182880 w 1145332"/>
              <a:gd name="connsiteY5" fmla="*/ 182880 h 365760"/>
              <a:gd name="connsiteX6" fmla="*/ 0 w 1145332"/>
              <a:gd name="connsiteY6" fmla="*/ 0 h 365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45332" h="365760">
                <a:moveTo>
                  <a:pt x="0" y="0"/>
                </a:moveTo>
                <a:lnTo>
                  <a:pt x="1145332" y="0"/>
                </a:lnTo>
                <a:cubicBezTo>
                  <a:pt x="1144253" y="60960"/>
                  <a:pt x="1143175" y="121920"/>
                  <a:pt x="1142096" y="182880"/>
                </a:cubicBezTo>
                <a:cubicBezTo>
                  <a:pt x="1143175" y="243840"/>
                  <a:pt x="1144253" y="304800"/>
                  <a:pt x="1145332" y="365760"/>
                </a:cubicBezTo>
                <a:lnTo>
                  <a:pt x="0" y="365760"/>
                </a:lnTo>
                <a:lnTo>
                  <a:pt x="182880" y="182880"/>
                </a:lnTo>
                <a:lnTo>
                  <a:pt x="0" y="0"/>
                </a:ln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smtClean="0">
                <a:solidFill>
                  <a:srgbClr val="FFFFFF"/>
                </a:solidFill>
                <a:latin typeface="Arial Narrow" panose="020B0606020202030204" pitchFamily="34" charset="0"/>
              </a:rPr>
              <a:t>Phase I </a:t>
            </a:r>
          </a:p>
          <a:p>
            <a:pPr algn="ctr"/>
            <a:r>
              <a:rPr lang="en-US" sz="1200" b="1" dirty="0" smtClean="0">
                <a:solidFill>
                  <a:srgbClr val="FFFFFF"/>
                </a:solidFill>
                <a:latin typeface="Arial Narrow" panose="020B0606020202030204" pitchFamily="34" charset="0"/>
              </a:rPr>
              <a:t>SubConj (NEI)</a:t>
            </a:r>
            <a:endParaRPr lang="en-US" sz="1200" b="1" dirty="0">
              <a:solidFill>
                <a:srgbClr val="FFFFFF"/>
              </a:solidFill>
              <a:latin typeface="Arial Narrow" panose="020B0606020202030204" pitchFamily="34" charset="0"/>
            </a:endParaRPr>
          </a:p>
        </p:txBody>
      </p:sp>
      <p:sp>
        <p:nvSpPr>
          <p:cNvPr id="20" name="Title 1"/>
          <p:cNvSpPr>
            <a:spLocks noGrp="1"/>
          </p:cNvSpPr>
          <p:nvPr>
            <p:ph type="title"/>
          </p:nvPr>
        </p:nvSpPr>
        <p:spPr>
          <a:xfrm>
            <a:off x="275130" y="371524"/>
            <a:ext cx="8411670" cy="925433"/>
          </a:xfrm>
        </p:spPr>
        <p:txBody>
          <a:bodyPr/>
          <a:lstStyle/>
          <a:p>
            <a:r>
              <a:rPr lang="en-US" sz="3200" kern="1200" dirty="0">
                <a:solidFill>
                  <a:srgbClr val="1F497D"/>
                </a:solidFill>
                <a:latin typeface="Calibri"/>
                <a:ea typeface="+mn-ea"/>
                <a:cs typeface="Arial" charset="0"/>
              </a:rPr>
              <a:t>Summary Product </a:t>
            </a:r>
            <a:r>
              <a:rPr lang="en-US" sz="3200" kern="1200" dirty="0" smtClean="0">
                <a:solidFill>
                  <a:srgbClr val="1F497D"/>
                </a:solidFill>
                <a:latin typeface="Calibri"/>
                <a:ea typeface="+mn-ea"/>
                <a:cs typeface="Arial" charset="0"/>
              </a:rPr>
              <a:t>Portfolio &amp; Timelines</a:t>
            </a:r>
            <a:endParaRPr lang="en-US" sz="3200" kern="1200" dirty="0">
              <a:solidFill>
                <a:srgbClr val="1F497D"/>
              </a:solidFill>
              <a:latin typeface="Calibri"/>
              <a:ea typeface="+mn-ea"/>
              <a:cs typeface="Arial" charset="0"/>
            </a:endParaRPr>
          </a:p>
        </p:txBody>
      </p:sp>
    </p:spTree>
    <p:extLst>
      <p:ext uri="{BB962C8B-B14F-4D97-AF65-F5344CB8AC3E}">
        <p14:creationId xmlns:p14="http://schemas.microsoft.com/office/powerpoint/2010/main" xmlns="" val="45779242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655580"/>
            <a:ext cx="7772400" cy="1470025"/>
          </a:xfrm>
        </p:spPr>
        <p:txBody>
          <a:bodyPr/>
          <a:lstStyle/>
          <a:p>
            <a:r>
              <a:rPr lang="en-US" dirty="0" smtClean="0"/>
              <a:t/>
            </a:r>
            <a:br>
              <a:rPr lang="en-US" dirty="0" smtClean="0"/>
            </a:br>
            <a:endParaRPr lang="en-US" dirty="0"/>
          </a:p>
        </p:txBody>
      </p:sp>
      <p:sp>
        <p:nvSpPr>
          <p:cNvPr id="3" name="Subtitle 2"/>
          <p:cNvSpPr>
            <a:spLocks noGrp="1"/>
          </p:cNvSpPr>
          <p:nvPr>
            <p:ph type="subTitle" idx="1"/>
          </p:nvPr>
        </p:nvSpPr>
        <p:spPr>
          <a:xfrm>
            <a:off x="1371600" y="3600450"/>
            <a:ext cx="6400800" cy="2038350"/>
          </a:xfrm>
        </p:spPr>
        <p:txBody>
          <a:bodyPr/>
          <a:lstStyle/>
          <a:p>
            <a:r>
              <a:rPr lang="en-US" sz="4000" b="1" dirty="0" smtClean="0">
                <a:solidFill>
                  <a:schemeClr val="tx1"/>
                </a:solidFill>
                <a:latin typeface="Calibri"/>
                <a:cs typeface="Arial" charset="0"/>
              </a:rPr>
              <a:t>RES-529</a:t>
            </a:r>
          </a:p>
          <a:p>
            <a:pPr marL="0" lvl="2"/>
            <a:r>
              <a:rPr lang="en-US" sz="2000" b="1" dirty="0">
                <a:solidFill>
                  <a:schemeClr val="tx1"/>
                </a:solidFill>
              </a:rPr>
              <a:t>First-in-class PI3K/Akt/mTOR pathway inhibitor</a:t>
            </a:r>
          </a:p>
          <a:p>
            <a:endParaRPr lang="en-US" sz="5400" b="1" dirty="0">
              <a:solidFill>
                <a:schemeClr val="tx1"/>
              </a:solidFill>
              <a:latin typeface="Calibri"/>
              <a:cs typeface="Arial" charset="0"/>
            </a:endParaRPr>
          </a:p>
        </p:txBody>
      </p:sp>
    </p:spTree>
    <p:extLst>
      <p:ext uri="{BB962C8B-B14F-4D97-AF65-F5344CB8AC3E}">
        <p14:creationId xmlns:p14="http://schemas.microsoft.com/office/powerpoint/2010/main" xmlns="" val="77640581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a:latin typeface="Calibri"/>
                <a:ea typeface="+mn-ea"/>
                <a:cs typeface="Arial" charset="0"/>
              </a:rPr>
              <a:t>RES-529 &amp; the PI3K Pathway </a:t>
            </a:r>
          </a:p>
        </p:txBody>
      </p:sp>
      <p:sp>
        <p:nvSpPr>
          <p:cNvPr id="3" name="Content Placeholder 2"/>
          <p:cNvSpPr>
            <a:spLocks noGrp="1"/>
          </p:cNvSpPr>
          <p:nvPr>
            <p:ph idx="1"/>
          </p:nvPr>
        </p:nvSpPr>
        <p:spPr>
          <a:xfrm>
            <a:off x="124244" y="1296957"/>
            <a:ext cx="8330208" cy="5427400"/>
          </a:xfrm>
        </p:spPr>
        <p:txBody>
          <a:bodyPr>
            <a:noAutofit/>
          </a:bodyPr>
          <a:lstStyle/>
          <a:p>
            <a:pPr>
              <a:spcBef>
                <a:spcPts val="0"/>
              </a:spcBef>
            </a:pPr>
            <a:r>
              <a:rPr lang="en-US" sz="2200" dirty="0" smtClean="0"/>
              <a:t>The PI3K/Akt/mTOR pathway </a:t>
            </a:r>
            <a:r>
              <a:rPr lang="en-US" sz="2200" b="0" dirty="0" smtClean="0"/>
              <a:t>is an important signaling pathway for many cellular regulation functions such as </a:t>
            </a:r>
            <a:r>
              <a:rPr lang="en-US" sz="2200" dirty="0" smtClean="0"/>
              <a:t>cell proliferation, angiogenesis and vascular permeability</a:t>
            </a:r>
          </a:p>
          <a:p>
            <a:pPr lvl="1">
              <a:spcBef>
                <a:spcPts val="0"/>
              </a:spcBef>
            </a:pPr>
            <a:r>
              <a:rPr lang="en-US" b="0" dirty="0" smtClean="0"/>
              <a:t>Significant therapeutic opportunities for pathway signaling </a:t>
            </a:r>
          </a:p>
          <a:p>
            <a:pPr lvl="1">
              <a:spcBef>
                <a:spcPts val="0"/>
              </a:spcBef>
            </a:pPr>
            <a:r>
              <a:rPr lang="en-US" b="0" dirty="0" smtClean="0"/>
              <a:t>Agents in development affect different targets </a:t>
            </a:r>
          </a:p>
          <a:p>
            <a:pPr lvl="2">
              <a:spcBef>
                <a:spcPts val="0"/>
              </a:spcBef>
            </a:pPr>
            <a:r>
              <a:rPr lang="en-US" b="0" dirty="0" smtClean="0"/>
              <a:t>PI3K inhibitors</a:t>
            </a:r>
          </a:p>
          <a:p>
            <a:pPr lvl="2">
              <a:spcBef>
                <a:spcPts val="0"/>
              </a:spcBef>
            </a:pPr>
            <a:r>
              <a:rPr lang="en-US" b="0" dirty="0" smtClean="0"/>
              <a:t>Akt inhibitors</a:t>
            </a:r>
          </a:p>
          <a:p>
            <a:pPr lvl="2">
              <a:spcBef>
                <a:spcPts val="0"/>
              </a:spcBef>
            </a:pPr>
            <a:r>
              <a:rPr lang="en-US" b="0" dirty="0" smtClean="0"/>
              <a:t>mTOR inhibitors</a:t>
            </a:r>
          </a:p>
          <a:p>
            <a:r>
              <a:rPr lang="en-US" sz="2100" i="1" u="sng" dirty="0" smtClean="0"/>
              <a:t>RES-529 </a:t>
            </a:r>
            <a:r>
              <a:rPr lang="en-US" sz="2100" i="1" u="sng" dirty="0"/>
              <a:t>is a novel approach to inhibition of the PI3K </a:t>
            </a:r>
            <a:r>
              <a:rPr lang="en-US" sz="2100" i="1" u="sng" dirty="0" smtClean="0"/>
              <a:t>pathway</a:t>
            </a:r>
            <a:r>
              <a:rPr lang="en-US" sz="2100" dirty="0" smtClean="0"/>
              <a:t> </a:t>
            </a:r>
            <a:r>
              <a:rPr lang="en-US" dirty="0"/>
              <a:t> </a:t>
            </a:r>
          </a:p>
          <a:p>
            <a:pPr lvl="1"/>
            <a:r>
              <a:rPr lang="en-US" dirty="0"/>
              <a:t>Rather than interfering with the pathway directly via specific signaling proteins (e.g. PI3K, Akt, mTOR), RES-529’s action results in the loss of the TORC1 and TORC2 protein complexes thus preventing these complexes from generating and potentiating signaling within the pathway.   </a:t>
            </a:r>
          </a:p>
          <a:p>
            <a:pPr marL="342900" lvl="2" indent="-342900">
              <a:spcBef>
                <a:spcPts val="0"/>
              </a:spcBef>
            </a:pPr>
            <a:endParaRPr lang="en-US" sz="2200" dirty="0" smtClean="0"/>
          </a:p>
          <a:p>
            <a:pPr marL="0" lvl="2" indent="0">
              <a:spcBef>
                <a:spcPts val="0"/>
              </a:spcBef>
              <a:buNone/>
            </a:pPr>
            <a:r>
              <a:rPr lang="en-US" sz="2200" b="1" dirty="0" smtClean="0"/>
              <a:t>	</a:t>
            </a:r>
            <a:r>
              <a:rPr lang="en-US" sz="2400" b="1" dirty="0" smtClean="0"/>
              <a:t>RES-529 </a:t>
            </a:r>
            <a:r>
              <a:rPr lang="en-US" sz="2400" b="1" dirty="0"/>
              <a:t>is a first-in-class PI3K/Akt/mTOR pathway inhibitor</a:t>
            </a:r>
          </a:p>
          <a:p>
            <a:pPr marL="342900" lvl="2" indent="-342900">
              <a:spcBef>
                <a:spcPts val="0"/>
              </a:spcBef>
            </a:pPr>
            <a:endParaRPr lang="en-US" sz="2400" dirty="0"/>
          </a:p>
          <a:p>
            <a:pPr marL="0" indent="0">
              <a:spcBef>
                <a:spcPts val="0"/>
              </a:spcBef>
              <a:buNone/>
            </a:pPr>
            <a:r>
              <a:rPr lang="en-US" b="0" dirty="0"/>
              <a:t> </a:t>
            </a:r>
          </a:p>
        </p:txBody>
      </p:sp>
    </p:spTree>
    <p:extLst>
      <p:ext uri="{BB962C8B-B14F-4D97-AF65-F5344CB8AC3E}">
        <p14:creationId xmlns:p14="http://schemas.microsoft.com/office/powerpoint/2010/main" xmlns="" val="1404354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RES-529.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59555" y="581126"/>
            <a:ext cx="8346460" cy="5868511"/>
          </a:xfrm>
          <a:prstGeom prst="rect">
            <a:avLst/>
          </a:prstGeom>
        </p:spPr>
      </p:pic>
      <p:sp>
        <p:nvSpPr>
          <p:cNvPr id="2" name="Title 1"/>
          <p:cNvSpPr>
            <a:spLocks noGrp="1"/>
          </p:cNvSpPr>
          <p:nvPr>
            <p:ph type="title"/>
          </p:nvPr>
        </p:nvSpPr>
        <p:spPr>
          <a:xfrm>
            <a:off x="457200" y="259456"/>
            <a:ext cx="8229600" cy="925433"/>
          </a:xfrm>
        </p:spPr>
        <p:txBody>
          <a:bodyPr>
            <a:normAutofit/>
          </a:bodyPr>
          <a:lstStyle/>
          <a:p>
            <a:pPr algn="l">
              <a:defRPr/>
            </a:pPr>
            <a:r>
              <a:rPr lang="en-US" sz="3200" dirty="0">
                <a:latin typeface="Calibri"/>
                <a:ea typeface="+mn-ea"/>
                <a:cs typeface="Arial" charset="0"/>
              </a:rPr>
              <a:t>RES-529 Mechanism of Action</a:t>
            </a:r>
          </a:p>
        </p:txBody>
      </p:sp>
      <p:sp>
        <p:nvSpPr>
          <p:cNvPr id="10" name="TextBox 9"/>
          <p:cNvSpPr txBox="1"/>
          <p:nvPr/>
        </p:nvSpPr>
        <p:spPr>
          <a:xfrm>
            <a:off x="0" y="5768623"/>
            <a:ext cx="9143999" cy="830997"/>
          </a:xfrm>
          <a:prstGeom prst="rect">
            <a:avLst/>
          </a:prstGeom>
          <a:solidFill>
            <a:schemeClr val="bg1"/>
          </a:solidFill>
        </p:spPr>
        <p:txBody>
          <a:bodyPr wrap="square" rtlCol="0">
            <a:spAutoFit/>
          </a:bodyPr>
          <a:lstStyle/>
          <a:p>
            <a:r>
              <a:rPr lang="en-US" sz="1600" b="1" dirty="0" smtClean="0"/>
              <a:t>RES-529</a:t>
            </a:r>
            <a:r>
              <a:rPr lang="en-US" sz="1600" dirty="0" smtClean="0"/>
              <a:t> </a:t>
            </a:r>
            <a:r>
              <a:rPr lang="en-US" sz="1600" dirty="0"/>
              <a:t>interferes with the molecular components </a:t>
            </a:r>
            <a:r>
              <a:rPr lang="en-US" sz="1600" dirty="0" smtClean="0"/>
              <a:t>that form TORC1 </a:t>
            </a:r>
            <a:r>
              <a:rPr lang="en-US" sz="1600" dirty="0"/>
              <a:t>and TORC2 preventing these complexes from generating and potentiating signaling </a:t>
            </a:r>
            <a:r>
              <a:rPr lang="en-US" sz="1600" dirty="0" smtClean="0"/>
              <a:t>and thereby interferes with the activities of the PI3K/Akt/mTOR pathway:  translation, cell growth, ribosome biogenesis, metabolism, proliferation, and authophagy</a:t>
            </a:r>
            <a:endParaRPr lang="en-US" sz="1600" dirty="0"/>
          </a:p>
        </p:txBody>
      </p:sp>
    </p:spTree>
    <p:extLst>
      <p:ext uri="{BB962C8B-B14F-4D97-AF65-F5344CB8AC3E}">
        <p14:creationId xmlns:p14="http://schemas.microsoft.com/office/powerpoint/2010/main" xmlns="" val="19922652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1385</TotalTime>
  <Words>2765</Words>
  <Application>Microsoft Office PowerPoint</Application>
  <PresentationFormat>On-screen Show (4:3)</PresentationFormat>
  <Paragraphs>338</Paragraphs>
  <Slides>35</Slides>
  <Notes>4</Notes>
  <HiddenSlides>0</HiddenSlides>
  <MMClips>0</MMClips>
  <ScaleCrop>false</ScaleCrop>
  <HeadingPairs>
    <vt:vector size="4" baseType="variant">
      <vt:variant>
        <vt:lpstr>Theme</vt:lpstr>
      </vt:variant>
      <vt:variant>
        <vt:i4>3</vt:i4>
      </vt:variant>
      <vt:variant>
        <vt:lpstr>Slide Titles</vt:lpstr>
      </vt:variant>
      <vt:variant>
        <vt:i4>35</vt:i4>
      </vt:variant>
    </vt:vector>
  </HeadingPairs>
  <TitlesOfParts>
    <vt:vector size="38" baseType="lpstr">
      <vt:lpstr>Office Theme</vt:lpstr>
      <vt:lpstr>1_Office Theme</vt:lpstr>
      <vt:lpstr>2_Office Theme</vt:lpstr>
      <vt:lpstr> </vt:lpstr>
      <vt:lpstr>Slide 2</vt:lpstr>
      <vt:lpstr>Company Highlights</vt:lpstr>
      <vt:lpstr>Slide 4</vt:lpstr>
      <vt:lpstr>Strong Board of Directors </vt:lpstr>
      <vt:lpstr>Summary Product Portfolio &amp; Timelines</vt:lpstr>
      <vt:lpstr> </vt:lpstr>
      <vt:lpstr>RES-529 &amp; the PI3K Pathway </vt:lpstr>
      <vt:lpstr>RES-529 Mechanism of Action</vt:lpstr>
      <vt:lpstr> </vt:lpstr>
      <vt:lpstr>Slide 11</vt:lpstr>
      <vt:lpstr> RES-529 Clinical Advantage in Wet AMD</vt:lpstr>
      <vt:lpstr>RES-529 Inhibits VEGF Induced Angiogenesis and Permeability</vt:lpstr>
      <vt:lpstr>RES-529:  Completed Phase I Trials in AMD</vt:lpstr>
      <vt:lpstr>RES-529:  Clinical Data in AMD</vt:lpstr>
      <vt:lpstr>RES-529:  Upcoming Studies in AMD</vt:lpstr>
      <vt:lpstr> </vt:lpstr>
      <vt:lpstr>RES-529 in Glioblastoma</vt:lpstr>
      <vt:lpstr>RES-529 Inhibits C6V10 Glioma Tumor Growth</vt:lpstr>
      <vt:lpstr>RES-529 Inhibits U87 Glioma Tumor Growth</vt:lpstr>
      <vt:lpstr> RES-529: Extensively Studied in Preclinical Oncology Models</vt:lpstr>
      <vt:lpstr>RES-529:  Planned Studies in Glioblastoma/Oncology</vt:lpstr>
      <vt:lpstr>Summary of Clinical Timelines &amp; Milestones</vt:lpstr>
      <vt:lpstr>RestorGenex Summary Financial Information as of March 31, 2015</vt:lpstr>
      <vt:lpstr>Key Takeaways</vt:lpstr>
      <vt:lpstr> </vt:lpstr>
      <vt:lpstr> </vt:lpstr>
      <vt:lpstr> </vt:lpstr>
      <vt:lpstr>RES-529: Penetration of the Blood Brain Barrier </vt:lpstr>
      <vt:lpstr>RES-529 Enhances Effect of XRT in U251 Glioblastoma Orthotopic Xenograft</vt:lpstr>
      <vt:lpstr>RES-529 Suppressed the Tumor Growth of Several Breast Cancer Orthotopic Xenografts</vt:lpstr>
      <vt:lpstr>RES-529 Enhanced the Effect of Radiation Therapy in Prostate Cancer Xenografts</vt:lpstr>
      <vt:lpstr>RES-529 Enhanced the Effect of Chemotherapy in Prostate Cancer Xenografts</vt:lpstr>
      <vt:lpstr>RES-529 Inhibits Growth in Doxycycline Induced EGFR (T790M) Lung Cancer Model</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WEINBERG</dc:creator>
  <cp:lastModifiedBy>Claudia</cp:lastModifiedBy>
  <cp:revision>143</cp:revision>
  <dcterms:created xsi:type="dcterms:W3CDTF">2014-09-02T15:31:35Z</dcterms:created>
  <dcterms:modified xsi:type="dcterms:W3CDTF">2015-07-10T16:29:44Z</dcterms:modified>
</cp:coreProperties>
</file>